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Helvetica World" panose="020B0604020202020204" charset="-128"/>
      <p:regular r:id="rId15"/>
    </p:embeddedFont>
    <p:embeddedFont>
      <p:font typeface="Helvetica World Bold" panose="020B0604020202020204" charset="-128"/>
      <p:regular r:id="rId16"/>
    </p:embeddedFont>
    <p:embeddedFont>
      <p:font typeface="Helvetica World Italics" panose="020B0604020202020204" charset="-128"/>
      <p:regular r:id="rId17"/>
    </p:embeddedFont>
    <p:embeddedFont>
      <p:font typeface="Arial Nova" panose="020B0504020202020204" pitchFamily="34" charset="0"/>
      <p:regular r:id="rId18"/>
      <p:bold r:id="rId19"/>
      <p:italic r:id="rId20"/>
      <p:boldItalic r:id="rId21"/>
    </p:embeddedFont>
    <p:embeddedFont>
      <p:font typeface="Segoe UI" panose="020B0502040204020203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2" userDrawn="1">
          <p15:clr>
            <a:srgbClr val="A4A3A4"/>
          </p15:clr>
        </p15:guide>
        <p15:guide id="2" pos="5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FF"/>
    <a:srgbClr val="17D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94626" autoAdjust="0"/>
  </p:normalViewPr>
  <p:slideViewPr>
    <p:cSldViewPr>
      <p:cViewPr varScale="1">
        <p:scale>
          <a:sx n="69" d="100"/>
          <a:sy n="69" d="100"/>
        </p:scale>
        <p:origin x="48" y="432"/>
      </p:cViewPr>
      <p:guideLst>
        <p:guide orient="horz" pos="552"/>
        <p:guide pos="5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4C3AC-5D8A-4413-9E98-95EE19C8EA2E}" type="datetimeFigureOut">
              <a:rPr lang="en-US" smtClean="0"/>
              <a:t>1/28/2026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9C616-FEF5-47CE-82CD-5AD1AB9C4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04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9C616-FEF5-47CE-82CD-5AD1AB9C48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36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“Alright, let’s start with a hard truth we’ve all lived through.</a:t>
            </a:r>
          </a:p>
          <a:p>
            <a:r>
              <a:rPr lang="en-US" dirty="0"/>
              <a:t>👉 </a:t>
            </a:r>
            <a:r>
              <a:rPr lang="en-US" i="1" dirty="0"/>
              <a:t>Great CDBG project + terrible files = a finding.</a:t>
            </a:r>
            <a:endParaRPr lang="en-US" dirty="0"/>
          </a:p>
          <a:p>
            <a:r>
              <a:rPr lang="en-US" dirty="0"/>
              <a:t>And listen… this equation does </a:t>
            </a:r>
            <a:r>
              <a:rPr lang="en-US" b="1" dirty="0"/>
              <a:t>not</a:t>
            </a:r>
            <a:r>
              <a:rPr lang="en-US" dirty="0"/>
              <a:t> care how much you love the project, how many people it helped, or how good your intentions were. HUD is like math class—</a:t>
            </a:r>
            <a:r>
              <a:rPr lang="en-US" i="1" dirty="0"/>
              <a:t>show your work or you’re wrong.</a:t>
            </a:r>
            <a:endParaRPr lang="en-US" dirty="0"/>
          </a:p>
          <a:p>
            <a:r>
              <a:rPr lang="en-US" dirty="0"/>
              <a:t>I’ve seen </a:t>
            </a:r>
            <a:r>
              <a:rPr lang="en-US" b="1" dirty="0"/>
              <a:t>amazing projects</a:t>
            </a:r>
            <a:r>
              <a:rPr lang="en-US" dirty="0"/>
              <a:t>—the kind you want to brag about at conferences—get flagged because the file looked like it was assembled during a fire drill.”</a:t>
            </a:r>
          </a:p>
          <a:p>
            <a:r>
              <a:rPr lang="en-US" i="1" dirty="0"/>
              <a:t>(pause, smile)</a:t>
            </a:r>
            <a:endParaRPr lang="en-US" dirty="0"/>
          </a:p>
          <a:p>
            <a:r>
              <a:rPr lang="en-US" dirty="0"/>
              <a:t>“When auditors come in, they don’t experience your project the way the community did.</a:t>
            </a:r>
            <a:br>
              <a:rPr lang="en-US" dirty="0"/>
            </a:br>
            <a:r>
              <a:rPr lang="en-US" dirty="0"/>
              <a:t>They experience it through </a:t>
            </a:r>
            <a:r>
              <a:rPr lang="en-US" b="1" dirty="0"/>
              <a:t>paper</a:t>
            </a:r>
            <a:r>
              <a:rPr lang="en-US" dirty="0"/>
              <a:t>. Or PDFs. Or scanned PDFs of copies of PDFs. You get it.”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“Documentation is what turns </a:t>
            </a:r>
            <a:r>
              <a:rPr lang="en-US" i="1" dirty="0"/>
              <a:t>‘trust us, it happened’</a:t>
            </a:r>
            <a:r>
              <a:rPr lang="en-US" dirty="0"/>
              <a:t> into </a:t>
            </a:r>
            <a:r>
              <a:rPr lang="en-US" i="1" dirty="0"/>
              <a:t>‘here’s the proof.’</a:t>
            </a:r>
            <a:br>
              <a:rPr lang="en-US" dirty="0"/>
            </a:br>
            <a:r>
              <a:rPr lang="en-US" dirty="0"/>
              <a:t>And when documentation is solid, audits are smoother, findings are fewer, and nobody is sweating through a corrective action plan.”</a:t>
            </a:r>
          </a:p>
          <a:p>
            <a:br>
              <a:rPr lang="en-US" dirty="0"/>
            </a:br>
            <a:endParaRPr lang="en-US" dirty="0"/>
          </a:p>
          <a:p>
            <a:r>
              <a:rPr lang="en-US" dirty="0"/>
              <a:t>“And here’s today’s little gold nugget—this is the part people don’t always say out loud:</a:t>
            </a:r>
          </a:p>
          <a:p>
            <a:r>
              <a:rPr lang="en-US" dirty="0"/>
              <a:t>👉 The difference between </a:t>
            </a:r>
            <a:r>
              <a:rPr lang="en-US" b="1" dirty="0"/>
              <a:t>‘no findings,’ ‘concerns,’ and ‘repayment’</a:t>
            </a:r>
            <a:r>
              <a:rPr lang="en-US" dirty="0"/>
              <a:t> is </a:t>
            </a:r>
            <a:r>
              <a:rPr lang="en-US" i="1" dirty="0"/>
              <a:t>almost always</a:t>
            </a:r>
            <a:r>
              <a:rPr lang="en-US" dirty="0"/>
              <a:t> documentation.</a:t>
            </a:r>
          </a:p>
          <a:p>
            <a:r>
              <a:rPr lang="en-US" dirty="0"/>
              <a:t>Not fraud.</a:t>
            </a:r>
            <a:br>
              <a:rPr lang="en-US" dirty="0"/>
            </a:br>
            <a:r>
              <a:rPr lang="en-US" dirty="0"/>
              <a:t>Not bad intent.</a:t>
            </a:r>
            <a:br>
              <a:rPr lang="en-US" dirty="0"/>
            </a:br>
            <a:r>
              <a:rPr lang="en-US" dirty="0"/>
              <a:t>Not even bad projects.</a:t>
            </a:r>
          </a:p>
          <a:p>
            <a:r>
              <a:rPr lang="en-US" dirty="0"/>
              <a:t>Just… files.”</a:t>
            </a:r>
          </a:p>
          <a:p>
            <a:r>
              <a:rPr lang="en-US" i="1" dirty="0"/>
              <a:t>(beat)</a:t>
            </a:r>
            <a:endParaRPr lang="en-US" dirty="0"/>
          </a:p>
          <a:p>
            <a:r>
              <a:rPr lang="en-US" dirty="0"/>
              <a:t>So today, we’re going to talk about how to keep great projects from getting tripped up by bad paperwork—and how to make your files work </a:t>
            </a:r>
            <a:r>
              <a:rPr lang="en-US" b="1" dirty="0"/>
              <a:t>for you</a:t>
            </a:r>
            <a:r>
              <a:rPr lang="en-US" dirty="0"/>
              <a:t>, not against you.”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9C616-FEF5-47CE-82CD-5AD1AB9C48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9C616-FEF5-47CE-82CD-5AD1AB9C48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52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ngela.rahman@hamiltoncountyohio.gov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835132" y="7702400"/>
            <a:ext cx="13818475" cy="2478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4940"/>
              </a:lnSpc>
            </a:pPr>
            <a:r>
              <a:rPr lang="en-US" sz="3700" b="1" u="none" strike="noStrike" spc="-57" dirty="0">
                <a:solidFill>
                  <a:srgbClr val="17D5A2"/>
                </a:solidFill>
                <a:latin typeface="Arial Nova"/>
                <a:ea typeface="Helvetica World"/>
                <a:cs typeface="Helvetica World"/>
                <a:sym typeface="Helvetica World"/>
              </a:rPr>
              <a:t>Angela Rahman</a:t>
            </a:r>
            <a:endParaRPr lang="en-US" sz="3800" b="1" u="none" strike="noStrike" spc="-57" dirty="0">
              <a:solidFill>
                <a:srgbClr val="17D5A2"/>
              </a:solidFill>
              <a:latin typeface="Arial Nova"/>
              <a:ea typeface="Helvetica World"/>
              <a:cs typeface="Helvetica World"/>
            </a:endParaRPr>
          </a:p>
          <a:p>
            <a:pPr>
              <a:lnSpc>
                <a:spcPts val="4940"/>
              </a:lnSpc>
            </a:pPr>
            <a:r>
              <a:rPr lang="en-US" sz="3700" i="1" u="none" strike="noStrike" spc="-57" dirty="0">
                <a:solidFill>
                  <a:srgbClr val="17D5A2"/>
                </a:solidFill>
                <a:latin typeface="Arial Nova"/>
                <a:ea typeface="Helvetica World"/>
                <a:cs typeface="Helvetica World"/>
                <a:sym typeface="Helvetica World"/>
              </a:rPr>
              <a:t>Community Development Administrator</a:t>
            </a:r>
            <a:endParaRPr lang="en-US" sz="3700" i="1" spc="-57" dirty="0">
              <a:solidFill>
                <a:srgbClr val="17D5A2"/>
              </a:solidFill>
              <a:latin typeface="Arial Nova"/>
              <a:ea typeface="Helvetica World"/>
              <a:cs typeface="Helvetica World"/>
            </a:endParaRPr>
          </a:p>
          <a:p>
            <a:pPr marL="0" lvl="0" indent="0" algn="l">
              <a:lnSpc>
                <a:spcPts val="4940"/>
              </a:lnSpc>
            </a:pPr>
            <a:r>
              <a:rPr lang="en-US" sz="3700" u="none" strike="noStrike" spc="-57" dirty="0">
                <a:solidFill>
                  <a:srgbClr val="17D5A2"/>
                </a:solidFill>
                <a:latin typeface="Arial Nova"/>
                <a:ea typeface="Helvetica World"/>
                <a:cs typeface="Helvetica World"/>
                <a:sym typeface="Helvetica World"/>
              </a:rPr>
              <a:t>Hamilton County, Ohio</a:t>
            </a:r>
            <a:endParaRPr lang="en-US" dirty="0">
              <a:solidFill>
                <a:srgbClr val="17D5A2"/>
              </a:solidFill>
              <a:latin typeface="Arial Nova"/>
            </a:endParaRPr>
          </a:p>
          <a:p>
            <a:pPr marL="0" lvl="0" indent="0" algn="l">
              <a:lnSpc>
                <a:spcPts val="4940"/>
              </a:lnSpc>
            </a:pPr>
            <a:endParaRPr lang="en-US" sz="3800" u="none" strike="noStrike" spc="-57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5684" y="3919082"/>
            <a:ext cx="8763000" cy="14882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3950"/>
              </a:lnSpc>
            </a:pPr>
            <a:endParaRPr lang="en-US" sz="4400" u="none" strike="noStrike" spc="-488" dirty="0">
              <a:solidFill>
                <a:srgbClr val="FFFFFF"/>
              </a:solidFill>
              <a:latin typeface="Helvetica World" panose="020B0604020202020204" charset="-128"/>
              <a:ea typeface="Helvetica World" panose="020B0604020202020204" charset="-128"/>
              <a:cs typeface="Helvetica World" panose="020B0604020202020204" charset="-128"/>
              <a:sym typeface="Georgia Pro Condensed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ABC86F6-F01C-0C37-B50F-38B8B6F6B397}"/>
              </a:ext>
            </a:extLst>
          </p:cNvPr>
          <p:cNvSpPr/>
          <p:nvPr/>
        </p:nvSpPr>
        <p:spPr>
          <a:xfrm>
            <a:off x="12344400" y="-876300"/>
            <a:ext cx="9514144" cy="12039600"/>
          </a:xfrm>
          <a:custGeom>
            <a:avLst/>
            <a:gdLst/>
            <a:ahLst/>
            <a:cxnLst/>
            <a:rect l="l" t="t" r="r" b="b"/>
            <a:pathLst>
              <a:path w="1953164" h="2194792">
                <a:moveTo>
                  <a:pt x="0" y="0"/>
                </a:moveTo>
                <a:lnTo>
                  <a:pt x="1953164" y="0"/>
                </a:lnTo>
                <a:lnTo>
                  <a:pt x="1953164" y="2194792"/>
                </a:lnTo>
                <a:lnTo>
                  <a:pt x="0" y="21947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4486B694-BA98-9061-212C-DBED1B8802A4}"/>
              </a:ext>
            </a:extLst>
          </p:cNvPr>
          <p:cNvSpPr/>
          <p:nvPr/>
        </p:nvSpPr>
        <p:spPr>
          <a:xfrm>
            <a:off x="609600" y="630301"/>
            <a:ext cx="6249550" cy="2331877"/>
          </a:xfrm>
          <a:custGeom>
            <a:avLst/>
            <a:gdLst/>
            <a:ahLst/>
            <a:cxnLst/>
            <a:rect l="l" t="t" r="r" b="b"/>
            <a:pathLst>
              <a:path w="6249550" h="2331877">
                <a:moveTo>
                  <a:pt x="0" y="0"/>
                </a:moveTo>
                <a:lnTo>
                  <a:pt x="6249550" y="0"/>
                </a:lnTo>
                <a:lnTo>
                  <a:pt x="6249550" y="2331877"/>
                </a:lnTo>
                <a:lnTo>
                  <a:pt x="0" y="2331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97" b="-43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234CE5F-7C02-FD6C-1449-FF76E635A3BA}"/>
              </a:ext>
            </a:extLst>
          </p:cNvPr>
          <p:cNvSpPr txBox="1"/>
          <p:nvPr/>
        </p:nvSpPr>
        <p:spPr>
          <a:xfrm>
            <a:off x="-1" y="3967418"/>
            <a:ext cx="13030200" cy="2884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40"/>
              </a:lnSpc>
            </a:pPr>
            <a:endParaRPr lang="en-US" sz="5400" u="none" strike="noStrike" spc="-57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/>
            <a:r>
              <a:rPr lang="en-US" sz="5400" u="none" strike="noStrike" spc="-57" dirty="0">
                <a:solidFill>
                  <a:srgbClr val="FFFFFF"/>
                </a:solidFill>
                <a:latin typeface="Arial Nova"/>
                <a:ea typeface="Helvetica World"/>
                <a:cs typeface="Helvetica World"/>
                <a:sym typeface="Helvetica World"/>
              </a:rPr>
              <a:t>Welcome to the </a:t>
            </a:r>
            <a:endParaRPr lang="en-US" dirty="0">
              <a:latin typeface="Arial Nova"/>
            </a:endParaRPr>
          </a:p>
          <a:p>
            <a:pPr marL="0" lvl="0" indent="0" algn="ctr"/>
            <a:r>
              <a:rPr lang="en-US" sz="5400" u="none" strike="noStrike" spc="-57" dirty="0">
                <a:solidFill>
                  <a:srgbClr val="FFFFFF"/>
                </a:solidFill>
                <a:latin typeface="Arial Nova"/>
                <a:ea typeface="Helvetica World"/>
                <a:cs typeface="Helvetica World"/>
                <a:sym typeface="Helvetica World"/>
              </a:rPr>
              <a:t>Monitoring – Friendly </a:t>
            </a:r>
            <a:r>
              <a:rPr lang="en-US" sz="5400" spc="-57" dirty="0">
                <a:solidFill>
                  <a:srgbClr val="FFFFFF"/>
                </a:solidFill>
                <a:latin typeface="Arial Nova"/>
                <a:ea typeface="Helvetica World"/>
                <a:cs typeface="Helvetica World"/>
                <a:sym typeface="Helvetica World"/>
              </a:rPr>
              <a:t>Zone</a:t>
            </a:r>
            <a:endParaRPr lang="en-US" sz="3800" u="none" strike="noStrike" spc="-57" dirty="0">
              <a:solidFill>
                <a:srgbClr val="FFFFFF"/>
              </a:solidFill>
              <a:latin typeface="Arial Nova"/>
              <a:ea typeface="Helvetica World"/>
              <a:cs typeface="Helvetica World"/>
            </a:endParaRPr>
          </a:p>
          <a:p>
            <a:pPr marL="0" lvl="0" indent="0" algn="l">
              <a:lnSpc>
                <a:spcPts val="4940"/>
              </a:lnSpc>
            </a:pPr>
            <a:endParaRPr lang="en-US" sz="3800" spc="-57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36537" y="279564"/>
            <a:ext cx="17884697" cy="851356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0" y="2022286"/>
            <a:ext cx="18288000" cy="621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200" b="1" i="1" spc="-64" dirty="0">
                <a:solidFill>
                  <a:srgbClr val="17D5A2"/>
                </a:solidFill>
                <a:latin typeface="Arial Nova" panose="020B0504020202020204" pitchFamily="34" charset="0"/>
                <a:ea typeface="Helvetica World Bold Italics"/>
                <a:cs typeface="Helvetica World Bold Italics"/>
                <a:sym typeface="Helvetica World Bold Italics"/>
              </a:rPr>
              <a:t>Standardization reduces judgment calls — especially under audit.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11023" y="4544093"/>
            <a:ext cx="10134100" cy="41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1723530" y="2890726"/>
            <a:ext cx="15156530" cy="5850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The Rules: Standard file structure - </a:t>
            </a:r>
            <a:r>
              <a:rPr lang="en-US" sz="3600" i="1" dirty="0">
                <a:solidFill>
                  <a:srgbClr val="FFFFFF"/>
                </a:solidFill>
                <a:latin typeface="Arial Nova" panose="020B0504020202020204" pitchFamily="34" charset="0"/>
                <a:ea typeface="Helvetica World Italics"/>
                <a:cs typeface="Helvetica World Italics"/>
                <a:sym typeface="Helvetica World Italics"/>
              </a:rPr>
              <a:t>Digital is fine. Disorganized is not.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8200" y="480211"/>
            <a:ext cx="18992850" cy="1368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1699"/>
              </a:lnSpc>
            </a:pPr>
            <a:r>
              <a:rPr lang="en-US" sz="7600" b="1" spc="-269" dirty="0">
                <a:solidFill>
                  <a:srgbClr val="FFFFFF"/>
                </a:solidFill>
                <a:latin typeface="Arial Nova" panose="020B0504020202020204" pitchFamily="34" charset="0"/>
                <a:ea typeface="Georgia Pro Condensed"/>
                <a:cs typeface="Georgia Pro Condensed"/>
                <a:sym typeface="Georgia Pro Condensed"/>
              </a:rPr>
              <a:t>Standardization IS Risk Management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3530" y="4265115"/>
            <a:ext cx="7420469" cy="4040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b="1" dirty="0">
                <a:solidFill>
                  <a:srgbClr val="17D6A3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Structure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Required document checklist by activity type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Digital files mirror paper logic (no misc. folders, no 400-page PDFs)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endParaRPr lang="en-US" sz="3200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>
              <a:lnSpc>
                <a:spcPts val="3499"/>
              </a:lnSpc>
            </a:pPr>
            <a:r>
              <a:rPr lang="en-US" sz="3200" b="1" dirty="0">
                <a:solidFill>
                  <a:srgbClr val="17D6A3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Consistency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Uniform naming conventions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Required signatures and dates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231364" y="4269515"/>
            <a:ext cx="6131377" cy="3118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200" b="1" dirty="0">
                <a:solidFill>
                  <a:srgbClr val="17D6A3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Separation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Eligibility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National Objective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Cross-Cutting Requirements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Financials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Monitoring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endParaRPr lang="en-US" sz="2499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5FF82EBB-E359-3B02-ABFC-1D3E0FABE1AB}"/>
              </a:ext>
            </a:extLst>
          </p:cNvPr>
          <p:cNvSpPr/>
          <p:nvPr/>
        </p:nvSpPr>
        <p:spPr>
          <a:xfrm>
            <a:off x="9508419" y="3700098"/>
            <a:ext cx="1486408" cy="4996163"/>
          </a:xfrm>
          <a:custGeom>
            <a:avLst/>
            <a:gdLst/>
            <a:ahLst/>
            <a:cxnLst/>
            <a:rect l="l" t="t" r="r" b="b"/>
            <a:pathLst>
              <a:path w="1853096" h="5552349">
                <a:moveTo>
                  <a:pt x="0" y="0"/>
                </a:moveTo>
                <a:lnTo>
                  <a:pt x="1853096" y="0"/>
                </a:lnTo>
                <a:lnTo>
                  <a:pt x="1853096" y="5552348"/>
                </a:lnTo>
                <a:lnTo>
                  <a:pt x="0" y="55523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DEECBB92-A418-C6D7-281D-E89DDB354F23}"/>
              </a:ext>
            </a:extLst>
          </p:cNvPr>
          <p:cNvSpPr/>
          <p:nvPr/>
        </p:nvSpPr>
        <p:spPr>
          <a:xfrm>
            <a:off x="16367947" y="8165391"/>
            <a:ext cx="1126864" cy="1352982"/>
          </a:xfrm>
          <a:custGeom>
            <a:avLst/>
            <a:gdLst/>
            <a:ahLst/>
            <a:cxnLst/>
            <a:rect l="l" t="t" r="r" b="b"/>
            <a:pathLst>
              <a:path w="1571966" h="1887398">
                <a:moveTo>
                  <a:pt x="0" y="0"/>
                </a:moveTo>
                <a:lnTo>
                  <a:pt x="1571966" y="0"/>
                </a:lnTo>
                <a:lnTo>
                  <a:pt x="1571966" y="1887398"/>
                </a:lnTo>
                <a:lnTo>
                  <a:pt x="0" y="1887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70" r="-36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CA75197E-D18B-B5DC-F42E-BBDE3BB10C7F}"/>
              </a:ext>
            </a:extLst>
          </p:cNvPr>
          <p:cNvSpPr/>
          <p:nvPr/>
        </p:nvSpPr>
        <p:spPr>
          <a:xfrm>
            <a:off x="651954" y="8429561"/>
            <a:ext cx="1590739" cy="1590739"/>
          </a:xfrm>
          <a:custGeom>
            <a:avLst/>
            <a:gdLst/>
            <a:ahLst/>
            <a:cxnLst/>
            <a:rect l="l" t="t" r="r" b="b"/>
            <a:pathLst>
              <a:path w="1590739" h="1590739">
                <a:moveTo>
                  <a:pt x="0" y="0"/>
                </a:moveTo>
                <a:lnTo>
                  <a:pt x="1590739" y="0"/>
                </a:lnTo>
                <a:lnTo>
                  <a:pt x="1590739" y="1590739"/>
                </a:lnTo>
                <a:lnTo>
                  <a:pt x="0" y="159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11C48902-69E4-8958-3355-AB6BBA8544F7}"/>
              </a:ext>
            </a:extLst>
          </p:cNvPr>
          <p:cNvSpPr txBox="1"/>
          <p:nvPr/>
        </p:nvSpPr>
        <p:spPr>
          <a:xfrm>
            <a:off x="2266257" y="8724900"/>
            <a:ext cx="12391874" cy="1018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3399" i="1" spc="-50" dirty="0">
                <a:solidFill>
                  <a:srgbClr val="FFFFFF"/>
                </a:solidFill>
                <a:latin typeface="Arial Nova" panose="020B0504020202020204" pitchFamily="34" charset="0"/>
                <a:ea typeface="Helvetica World Bold Italics"/>
                <a:cs typeface="Helvetica World Bold Italics"/>
                <a:sym typeface="Helvetica World Bold Italics"/>
              </a:rPr>
              <a:t>NUGGET: If you have to explain where something is, HUD will say it’s missing.</a:t>
            </a:r>
          </a:p>
        </p:txBody>
      </p:sp>
      <p:sp>
        <p:nvSpPr>
          <p:cNvPr id="27" name="TextBox 2">
            <a:extLst>
              <a:ext uri="{FF2B5EF4-FFF2-40B4-BE49-F238E27FC236}">
                <a16:creationId xmlns:a16="http://schemas.microsoft.com/office/drawing/2014/main" id="{1FEFBDBE-B7E8-B804-A360-36F7883CA85D}"/>
              </a:ext>
            </a:extLst>
          </p:cNvPr>
          <p:cNvSpPr txBox="1"/>
          <p:nvPr/>
        </p:nvSpPr>
        <p:spPr>
          <a:xfrm>
            <a:off x="17487900" y="9734204"/>
            <a:ext cx="80010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452759"/>
            <a:ext cx="8991600" cy="3352800"/>
            <a:chOff x="0" y="0"/>
            <a:chExt cx="2368158" cy="883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8158" cy="883042"/>
            </a:xfrm>
            <a:custGeom>
              <a:avLst/>
              <a:gdLst/>
              <a:ahLst/>
              <a:cxnLst/>
              <a:rect l="l" t="t" r="r" b="b"/>
              <a:pathLst>
                <a:path w="2368158" h="883042">
                  <a:moveTo>
                    <a:pt x="0" y="0"/>
                  </a:moveTo>
                  <a:lnTo>
                    <a:pt x="2368158" y="0"/>
                  </a:lnTo>
                  <a:lnTo>
                    <a:pt x="2368158" y="883042"/>
                  </a:lnTo>
                  <a:lnTo>
                    <a:pt x="0" y="883042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68158" cy="921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759908" y="3397520"/>
            <a:ext cx="8421821" cy="3503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3600" spc="-41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How Strong Programs Avoid Findings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3600" spc="-41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Annual policy reviews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3600" spc="-41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Routine internal file spot checks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3600" spc="-41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Regular training refreshers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3600" spc="-41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Clear subrecipient expectations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3600" spc="-41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Documented decision-making</a:t>
            </a:r>
          </a:p>
          <a:p>
            <a:pPr marL="604518" lvl="1" indent="-302259" algn="l">
              <a:lnSpc>
                <a:spcPts val="3919"/>
              </a:lnSpc>
              <a:buFont typeface="Arial"/>
              <a:buChar char="•"/>
            </a:pPr>
            <a:r>
              <a:rPr lang="en-US" sz="3600" spc="-41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Ongoing monitoring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593418"/>
            <a:ext cx="12954000" cy="1392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1699"/>
              </a:lnSpc>
            </a:pPr>
            <a:r>
              <a:rPr lang="en-US" sz="8400" b="1" spc="-269" dirty="0">
                <a:solidFill>
                  <a:srgbClr val="FFFFFF"/>
                </a:solidFill>
                <a:latin typeface="Arial Nova" panose="020B0504020202020204" pitchFamily="34" charset="0"/>
                <a:ea typeface="Georgia Pro Condensed"/>
                <a:cs typeface="Georgia Pro Condensed"/>
                <a:sym typeface="Georgia Pro Condensed"/>
              </a:rPr>
              <a:t>Final Takeaway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9005" y="2032976"/>
            <a:ext cx="12954000" cy="679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760"/>
              </a:lnSpc>
              <a:spcBef>
                <a:spcPct val="0"/>
              </a:spcBef>
            </a:pPr>
            <a:r>
              <a:rPr lang="en-US" sz="4200" spc="-72" dirty="0">
                <a:solidFill>
                  <a:srgbClr val="17D6A3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Prevention Beats Perfection — Every Time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9121" y="7062105"/>
            <a:ext cx="8197301" cy="1322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i="1" dirty="0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RESOURCES: 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i="1" dirty="0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NCDA Online Document Archive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i="1" dirty="0">
                <a:solidFill>
                  <a:srgbClr val="FFFFFF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NCDA Forum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3D1434F4-3735-75C0-533C-602D7AF7147A}"/>
              </a:ext>
            </a:extLst>
          </p:cNvPr>
          <p:cNvSpPr txBox="1"/>
          <p:nvPr/>
        </p:nvSpPr>
        <p:spPr>
          <a:xfrm>
            <a:off x="6342259" y="7504149"/>
            <a:ext cx="8991600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800" b="0" i="1" u="none" strike="noStrike" dirty="0">
                <a:solidFill>
                  <a:srgbClr val="FFFFFF"/>
                </a:solidFill>
                <a:effectLst/>
                <a:latin typeface="Helvetica World Italics" pitchFamily="2" charset="0"/>
              </a:rPr>
              <a:t>CDBG &amp; HOME Primer and Basics courses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Helvetica World Italics" pitchFamily="2" charset="0"/>
              </a:rPr>
              <a:t>​</a:t>
            </a:r>
            <a:endParaRPr lang="en-US" sz="28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800" b="0" i="1" u="none" strike="noStrike" dirty="0">
                <a:solidFill>
                  <a:srgbClr val="FFFFFF"/>
                </a:solidFill>
                <a:effectLst/>
                <a:latin typeface="Helvetica World Italics" pitchFamily="2" charset="0"/>
              </a:rPr>
              <a:t>HUD Monitoring Handbook</a:t>
            </a:r>
            <a:endParaRPr lang="en-US" sz="28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0F2EFE0-8D00-C51A-5FF4-AD01A2C5D344}"/>
              </a:ext>
            </a:extLst>
          </p:cNvPr>
          <p:cNvSpPr/>
          <p:nvPr/>
        </p:nvSpPr>
        <p:spPr>
          <a:xfrm>
            <a:off x="651954" y="8429561"/>
            <a:ext cx="1590739" cy="1590739"/>
          </a:xfrm>
          <a:custGeom>
            <a:avLst/>
            <a:gdLst/>
            <a:ahLst/>
            <a:cxnLst/>
            <a:rect l="l" t="t" r="r" b="b"/>
            <a:pathLst>
              <a:path w="1590739" h="1590739">
                <a:moveTo>
                  <a:pt x="0" y="0"/>
                </a:moveTo>
                <a:lnTo>
                  <a:pt x="1590739" y="0"/>
                </a:lnTo>
                <a:lnTo>
                  <a:pt x="1590739" y="1590739"/>
                </a:lnTo>
                <a:lnTo>
                  <a:pt x="0" y="1590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E4636C46-9779-BCE5-2D52-5E34D4EA8096}"/>
              </a:ext>
            </a:extLst>
          </p:cNvPr>
          <p:cNvSpPr txBox="1"/>
          <p:nvPr/>
        </p:nvSpPr>
        <p:spPr>
          <a:xfrm>
            <a:off x="2266257" y="8724900"/>
            <a:ext cx="12281822" cy="1018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3399" i="1" spc="-50" dirty="0">
                <a:solidFill>
                  <a:srgbClr val="FFFFFF"/>
                </a:solidFill>
                <a:latin typeface="Arial Nova" panose="020B0504020202020204" pitchFamily="34" charset="0"/>
                <a:ea typeface="Helvetica World Bold Italics"/>
                <a:cs typeface="Helvetica World Bold Italics"/>
                <a:sym typeface="Helvetica World Bold Italics"/>
              </a:rPr>
              <a:t>NUGGET: Strong systems don’t rely on memory. They rely on process.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142CD5-CA7C-094D-1820-49FED83D54A5}"/>
              </a:ext>
            </a:extLst>
          </p:cNvPr>
          <p:cNvSpPr/>
          <p:nvPr/>
        </p:nvSpPr>
        <p:spPr>
          <a:xfrm>
            <a:off x="14554199" y="0"/>
            <a:ext cx="3727681" cy="10287000"/>
          </a:xfrm>
          <a:prstGeom prst="rect">
            <a:avLst/>
          </a:prstGeom>
          <a:solidFill>
            <a:srgbClr val="009DF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CD760856-0637-624A-86B1-8C35BD394E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944" y="8171294"/>
            <a:ext cx="1196869" cy="13529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781928" y="2883933"/>
            <a:ext cx="5780375" cy="4280155"/>
            <a:chOff x="-20418" y="727161"/>
            <a:chExt cx="1821417" cy="1350966"/>
          </a:xfrm>
        </p:grpSpPr>
        <p:sp>
          <p:nvSpPr>
            <p:cNvPr id="6" name="Freeform 6"/>
            <p:cNvSpPr/>
            <p:nvPr/>
          </p:nvSpPr>
          <p:spPr>
            <a:xfrm>
              <a:off x="-20418" y="727161"/>
              <a:ext cx="1821417" cy="1350966"/>
            </a:xfrm>
            <a:custGeom>
              <a:avLst/>
              <a:gdLst/>
              <a:ahLst/>
              <a:cxnLst/>
              <a:rect l="l" t="t" r="r" b="b"/>
              <a:pathLst>
                <a:path w="1821417" h="1350966">
                  <a:moveTo>
                    <a:pt x="0" y="0"/>
                  </a:moveTo>
                  <a:lnTo>
                    <a:pt x="1821417" y="0"/>
                  </a:lnTo>
                  <a:lnTo>
                    <a:pt x="1821417" y="1350966"/>
                  </a:lnTo>
                  <a:lnTo>
                    <a:pt x="0" y="1350966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 l="-485" r="-485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2" name="TextBox 2">
            <a:extLst>
              <a:ext uri="{FF2B5EF4-FFF2-40B4-BE49-F238E27FC236}">
                <a16:creationId xmlns:a16="http://schemas.microsoft.com/office/drawing/2014/main" id="{F934D81E-AA50-0017-BCAE-1491634D8BF3}"/>
              </a:ext>
            </a:extLst>
          </p:cNvPr>
          <p:cNvSpPr txBox="1"/>
          <p:nvPr/>
        </p:nvSpPr>
        <p:spPr>
          <a:xfrm>
            <a:off x="17487900" y="9734204"/>
            <a:ext cx="80010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11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77600" y="351807"/>
            <a:ext cx="6343651" cy="9872568"/>
            <a:chOff x="0" y="0"/>
            <a:chExt cx="814724" cy="12679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4724" cy="1267949"/>
            </a:xfrm>
            <a:custGeom>
              <a:avLst/>
              <a:gdLst/>
              <a:ahLst/>
              <a:cxnLst/>
              <a:rect l="l" t="t" r="r" b="b"/>
              <a:pathLst>
                <a:path w="814724" h="1267949">
                  <a:moveTo>
                    <a:pt x="26914" y="0"/>
                  </a:moveTo>
                  <a:lnTo>
                    <a:pt x="787810" y="0"/>
                  </a:lnTo>
                  <a:cubicBezTo>
                    <a:pt x="802675" y="0"/>
                    <a:pt x="814724" y="12050"/>
                    <a:pt x="814724" y="26914"/>
                  </a:cubicBezTo>
                  <a:lnTo>
                    <a:pt x="814724" y="1241035"/>
                  </a:lnTo>
                  <a:cubicBezTo>
                    <a:pt x="814724" y="1255899"/>
                    <a:pt x="802675" y="1267949"/>
                    <a:pt x="787810" y="1267949"/>
                  </a:cubicBezTo>
                  <a:lnTo>
                    <a:pt x="26914" y="1267949"/>
                  </a:lnTo>
                  <a:cubicBezTo>
                    <a:pt x="12050" y="1267949"/>
                    <a:pt x="0" y="1255899"/>
                    <a:pt x="0" y="1241035"/>
                  </a:cubicBezTo>
                  <a:lnTo>
                    <a:pt x="0" y="26914"/>
                  </a:lnTo>
                  <a:cubicBezTo>
                    <a:pt x="0" y="12050"/>
                    <a:pt x="12050" y="0"/>
                    <a:pt x="26914" y="0"/>
                  </a:cubicBezTo>
                  <a:close/>
                </a:path>
              </a:pathLst>
            </a:custGeom>
            <a:blipFill>
              <a:blip r:embed="rId2"/>
              <a:stretch>
                <a:fillRect l="-1782" r="-1782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838201" y="2907919"/>
            <a:ext cx="8686800" cy="60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40"/>
              </a:lnSpc>
            </a:pPr>
            <a:r>
              <a:rPr lang="en-US" sz="3800" spc="-57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File Fearlessly and Collaborate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8200" y="789977"/>
            <a:ext cx="16783051" cy="1999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956"/>
              </a:lnSpc>
            </a:pPr>
            <a:r>
              <a:rPr lang="en-US" sz="14956" b="1" spc="-523" dirty="0">
                <a:solidFill>
                  <a:srgbClr val="FFFFFF"/>
                </a:solidFill>
                <a:latin typeface="Arial Nova" panose="020B0504020202020204" pitchFamily="34" charset="0"/>
                <a:ea typeface="Georgia Pro Condensed"/>
                <a:cs typeface="Georgia Pro Condensed"/>
                <a:sym typeface="Georgia Pro Condensed"/>
              </a:rPr>
              <a:t>Thank You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1142" y="4757161"/>
            <a:ext cx="9500918" cy="17495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4400" b="1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Angela Rahman</a:t>
            </a:r>
            <a:endParaRPr lang="en-US" sz="3299" dirty="0">
              <a:solidFill>
                <a:srgbClr val="FFFFFF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4619"/>
              </a:lnSpc>
            </a:pPr>
            <a:r>
              <a:rPr lang="en-US" sz="3600" dirty="0">
                <a:solidFill>
                  <a:srgbClr val="17D5A2"/>
                </a:solidFill>
                <a:latin typeface="Helvetica World"/>
                <a:ea typeface="Helvetica World"/>
                <a:cs typeface="Helvetica World"/>
                <a:sym typeface="Helvetica Wor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angela.rahman@hamiltoncountyohio.gov</a:t>
            </a:r>
            <a:endParaRPr lang="en-US" sz="3600" dirty="0">
              <a:solidFill>
                <a:srgbClr val="17D5A2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ctr">
              <a:lnSpc>
                <a:spcPts val="4619"/>
              </a:lnSpc>
            </a:pPr>
            <a:r>
              <a:rPr lang="en-US" sz="36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513-946-8234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E911BE28-760C-5CAB-9EDE-762FBBB27E64}"/>
              </a:ext>
            </a:extLst>
          </p:cNvPr>
          <p:cNvSpPr txBox="1"/>
          <p:nvPr/>
        </p:nvSpPr>
        <p:spPr>
          <a:xfrm>
            <a:off x="838200" y="8174289"/>
            <a:ext cx="8197301" cy="1322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b="1" dirty="0">
                <a:solidFill>
                  <a:srgbClr val="FFFFFF"/>
                </a:solidFill>
                <a:latin typeface="Arial Nova" panose="020B0504020202020204" pitchFamily="34" charset="0"/>
                <a:ea typeface="Helvetica World Italics"/>
                <a:cs typeface="Helvetica World Italics"/>
                <a:sym typeface="Helvetica World Italics"/>
              </a:rPr>
              <a:t>RESOURCES: 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FFFFFF"/>
                </a:solidFill>
                <a:latin typeface="Arial Nova" panose="020B0504020202020204" pitchFamily="34" charset="0"/>
                <a:ea typeface="Helvetica World Italics"/>
                <a:cs typeface="Helvetica World Italics"/>
                <a:sym typeface="Helvetica World Italics"/>
              </a:rPr>
              <a:t>NCDA Online Document Archive</a:t>
            </a: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499" dirty="0">
                <a:solidFill>
                  <a:srgbClr val="FFFFFF"/>
                </a:solidFill>
                <a:latin typeface="Arial Nova" panose="020B0504020202020204" pitchFamily="34" charset="0"/>
                <a:ea typeface="Helvetica World Italics"/>
                <a:cs typeface="Helvetica World Italics"/>
                <a:sym typeface="Helvetica World Italics"/>
              </a:rPr>
              <a:t>NCDA Forum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7DD942F9-0535-40D4-2E80-F87122EF2359}"/>
              </a:ext>
            </a:extLst>
          </p:cNvPr>
          <p:cNvSpPr txBox="1"/>
          <p:nvPr/>
        </p:nvSpPr>
        <p:spPr>
          <a:xfrm>
            <a:off x="6271338" y="8616333"/>
            <a:ext cx="8991600" cy="880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800" b="0" u="none" strike="noStrike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CDBG &amp; HOME Primer and Basics courses</a:t>
            </a:r>
            <a:r>
              <a:rPr lang="en-US" sz="2800" b="0" dirty="0">
                <a:solidFill>
                  <a:srgbClr val="000000"/>
                </a:solidFill>
                <a:effectLst/>
                <a:latin typeface="Arial Nova" panose="020B0504020202020204" pitchFamily="34" charset="0"/>
              </a:rPr>
              <a:t>​</a:t>
            </a:r>
            <a:endParaRPr lang="en-US" sz="2800" dirty="0">
              <a:solidFill>
                <a:srgbClr val="000000"/>
              </a:solidFill>
              <a:latin typeface="Arial Nova" panose="020B0504020202020204" pitchFamily="34" charset="0"/>
            </a:endParaRPr>
          </a:p>
          <a:p>
            <a:pPr marL="342900" indent="-342900">
              <a:lnSpc>
                <a:spcPts val="3499"/>
              </a:lnSpc>
              <a:buFont typeface="Arial" panose="020B0604020202020204" pitchFamily="34" charset="0"/>
              <a:buChar char="•"/>
            </a:pPr>
            <a:r>
              <a:rPr lang="en-US" sz="2800" b="0" u="none" strike="noStrike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HUD Monitoring Handbook</a:t>
            </a:r>
            <a:endParaRPr lang="en-US" sz="2800" b="0" dirty="0">
              <a:solidFill>
                <a:srgbClr val="000000"/>
              </a:solidFill>
              <a:effectLst/>
              <a:latin typeface="Arial Nova" panose="020B05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487900" y="9734204"/>
            <a:ext cx="80010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38200" y="510760"/>
            <a:ext cx="15724663" cy="6661333"/>
            <a:chOff x="-830486" y="-1035833"/>
            <a:chExt cx="20772973" cy="8881777"/>
          </a:xfrm>
        </p:grpSpPr>
        <p:sp>
          <p:nvSpPr>
            <p:cNvPr id="8" name="TextBox 8"/>
            <p:cNvSpPr txBox="1"/>
            <p:nvPr/>
          </p:nvSpPr>
          <p:spPr>
            <a:xfrm>
              <a:off x="-830486" y="-1035833"/>
              <a:ext cx="20310416" cy="1888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2238"/>
                </a:lnSpc>
              </a:pPr>
              <a:r>
                <a:rPr lang="en-US" sz="8400" b="1" spc="-282" dirty="0">
                  <a:solidFill>
                    <a:srgbClr val="FFFFFF"/>
                  </a:solidFill>
                  <a:latin typeface="Arial Nova"/>
                  <a:ea typeface="Georgia Pro Condensed"/>
                  <a:cs typeface="Georgia Pro Condensed"/>
                  <a:sym typeface="Georgia Pro Condensed"/>
                </a:rPr>
                <a:t>The Compliance Equation</a:t>
              </a:r>
              <a:endParaRPr lang="en-US" sz="8400" b="1" spc="-282" dirty="0">
                <a:solidFill>
                  <a:srgbClr val="FFFFFF"/>
                </a:solidFill>
                <a:latin typeface="Arial Nova"/>
                <a:ea typeface="Georgia Pro Condensed"/>
                <a:cs typeface="Georgia Pro Condense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39073" y="3646076"/>
              <a:ext cx="19603414" cy="41998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958"/>
                </a:lnSpc>
              </a:pPr>
              <a:r>
                <a:rPr lang="en-US" sz="3600" spc="-53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"/>
                  <a:cs typeface="Helvetica World"/>
                  <a:sym typeface="Helvetica World"/>
                </a:rPr>
                <a:t>When a </a:t>
              </a:r>
              <a:r>
                <a:rPr lang="en-US" sz="3600" b="1" spc="-53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great project</a:t>
              </a:r>
              <a:r>
                <a:rPr lang="en-US" sz="3600" spc="-53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"/>
                  <a:cs typeface="Helvetica World"/>
                  <a:sym typeface="Helvetica World"/>
                </a:rPr>
                <a:t> encounters poorly organized files, it can lead to findings.</a:t>
              </a:r>
            </a:p>
            <a:p>
              <a:pPr marL="0" lvl="0" indent="0" algn="l">
                <a:lnSpc>
                  <a:spcPts val="4958"/>
                </a:lnSpc>
              </a:pPr>
              <a:endParaRPr lang="en-US" sz="3600" spc="-53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endParaRPr>
            </a:p>
            <a:p>
              <a:pPr marL="0" lvl="0" indent="0" algn="l">
                <a:lnSpc>
                  <a:spcPts val="4958"/>
                </a:lnSpc>
              </a:pPr>
              <a:r>
                <a:rPr lang="en-US" sz="3600" b="1" spc="-53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Documentation</a:t>
              </a:r>
              <a:r>
                <a:rPr lang="en-US" sz="3600" spc="-53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"/>
                  <a:cs typeface="Helvetica World"/>
                  <a:sym typeface="Helvetica World"/>
                </a:rPr>
                <a:t> plays a crucial role in avoiding such issues and ensuring a smooth audit process.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40427" y="2695993"/>
            <a:ext cx="15616816" cy="63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17D6A3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Great CDBG Project + Terrible Files = A FINDING</a:t>
            </a:r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FDD1773F-F154-5262-25E1-816CE87BA7CA}"/>
              </a:ext>
            </a:extLst>
          </p:cNvPr>
          <p:cNvSpPr/>
          <p:nvPr/>
        </p:nvSpPr>
        <p:spPr>
          <a:xfrm>
            <a:off x="651954" y="8429561"/>
            <a:ext cx="1590739" cy="1590739"/>
          </a:xfrm>
          <a:custGeom>
            <a:avLst/>
            <a:gdLst/>
            <a:ahLst/>
            <a:cxnLst/>
            <a:rect l="l" t="t" r="r" b="b"/>
            <a:pathLst>
              <a:path w="1590739" h="1590739">
                <a:moveTo>
                  <a:pt x="0" y="0"/>
                </a:moveTo>
                <a:lnTo>
                  <a:pt x="1590739" y="0"/>
                </a:lnTo>
                <a:lnTo>
                  <a:pt x="1590739" y="1590739"/>
                </a:lnTo>
                <a:lnTo>
                  <a:pt x="0" y="15907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AD90A801-B899-8039-E9F5-1F740CC40921}"/>
              </a:ext>
            </a:extLst>
          </p:cNvPr>
          <p:cNvSpPr/>
          <p:nvPr/>
        </p:nvSpPr>
        <p:spPr>
          <a:xfrm>
            <a:off x="16367947" y="8165391"/>
            <a:ext cx="1126864" cy="1352982"/>
          </a:xfrm>
          <a:custGeom>
            <a:avLst/>
            <a:gdLst/>
            <a:ahLst/>
            <a:cxnLst/>
            <a:rect l="l" t="t" r="r" b="b"/>
            <a:pathLst>
              <a:path w="1571966" h="1887398">
                <a:moveTo>
                  <a:pt x="0" y="0"/>
                </a:moveTo>
                <a:lnTo>
                  <a:pt x="1571966" y="0"/>
                </a:lnTo>
                <a:lnTo>
                  <a:pt x="1571966" y="1887398"/>
                </a:lnTo>
                <a:lnTo>
                  <a:pt x="0" y="18873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70" r="-36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93FD433A-A441-F7B6-6C18-7C0A150A0CCB}"/>
              </a:ext>
            </a:extLst>
          </p:cNvPr>
          <p:cNvSpPr txBox="1"/>
          <p:nvPr/>
        </p:nvSpPr>
        <p:spPr>
          <a:xfrm>
            <a:off x="2242693" y="8715655"/>
            <a:ext cx="12624317" cy="101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3399" i="1" spc="-50" dirty="0">
                <a:solidFill>
                  <a:srgbClr val="FFFFFF"/>
                </a:solidFill>
                <a:latin typeface="Arial Nova" panose="020B0504020202020204" pitchFamily="34" charset="0"/>
                <a:ea typeface="Helvetica World Bold Italics"/>
                <a:cs typeface="Helvetica World Bold Italics"/>
                <a:sym typeface="Helvetica World Bold Italics"/>
              </a:rPr>
              <a:t>NUGGET: The difference between “no findings”, “concerns” and the road to repayment is almost always documentation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36951" y="639689"/>
            <a:ext cx="16327928" cy="8652146"/>
            <a:chOff x="-773124" y="-110192"/>
            <a:chExt cx="18956468" cy="11536195"/>
          </a:xfrm>
        </p:grpSpPr>
        <p:sp>
          <p:nvSpPr>
            <p:cNvPr id="7" name="TextBox 7"/>
            <p:cNvSpPr txBox="1"/>
            <p:nvPr/>
          </p:nvSpPr>
          <p:spPr>
            <a:xfrm>
              <a:off x="-773124" y="-110192"/>
              <a:ext cx="18956468" cy="1784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920"/>
                </a:lnSpc>
              </a:pPr>
              <a:r>
                <a:rPr lang="en-US" sz="8400" b="1" spc="-252" dirty="0">
                  <a:solidFill>
                    <a:srgbClr val="FFFFFF"/>
                  </a:solidFill>
                  <a:latin typeface="Arial Nova" panose="020B0504020202020204" pitchFamily="34" charset="0"/>
                  <a:ea typeface="Georgia Pro Condensed"/>
                  <a:cs typeface="Georgia Pro Condensed"/>
                  <a:sym typeface="Georgia Pro Condensed"/>
                </a:rPr>
                <a:t>Culture, Training &amp; Sustainability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80338" y="2451240"/>
              <a:ext cx="17756496" cy="897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932"/>
                </a:lnSpc>
              </a:pPr>
              <a:r>
                <a:rPr lang="en-US" sz="4200" b="1" spc="-74" dirty="0">
                  <a:solidFill>
                    <a:srgbClr val="17D6A3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Compliance is a Culture</a:t>
              </a:r>
            </a:p>
            <a:p>
              <a:pPr algn="l">
                <a:lnSpc>
                  <a:spcPts val="4200"/>
                </a:lnSpc>
              </a:pPr>
              <a:r>
                <a:rPr lang="en-US" sz="3600" spc="-52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Programs fail when compliance lives in one persons head. </a:t>
              </a:r>
            </a:p>
            <a:p>
              <a:pPr algn="l">
                <a:lnSpc>
                  <a:spcPts val="4200"/>
                </a:lnSpc>
              </a:pPr>
              <a:endParaRPr lang="en-US" sz="3500" spc="-52" dirty="0">
                <a:solidFill>
                  <a:srgbClr val="FFFFFF"/>
                </a:solidFill>
                <a:latin typeface="Arial Nova" panose="020B0504020202020204" pitchFamily="34" charset="0"/>
                <a:ea typeface="Helvetica World Bold"/>
                <a:cs typeface="Helvetica World Bold"/>
                <a:sym typeface="Helvetica World Bold"/>
              </a:endParaRPr>
            </a:p>
            <a:p>
              <a:pPr algn="l">
                <a:lnSpc>
                  <a:spcPts val="4079"/>
                </a:lnSpc>
              </a:pPr>
              <a:r>
                <a:rPr lang="en-US" sz="3600" spc="-50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Strong culture includes:</a:t>
              </a:r>
            </a:p>
            <a:p>
              <a:pPr marL="734059" lvl="1" indent="-367030" algn="l">
                <a:lnSpc>
                  <a:spcPts val="4079"/>
                </a:lnSpc>
                <a:buFont typeface="Arial"/>
                <a:buChar char="•"/>
              </a:pPr>
              <a:r>
                <a:rPr lang="en-US" sz="3600" spc="-50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Clear roles &amp; responsibilities</a:t>
              </a:r>
            </a:p>
            <a:p>
              <a:pPr marL="734059" lvl="1" indent="-367030" algn="l">
                <a:lnSpc>
                  <a:spcPts val="4079"/>
                </a:lnSpc>
                <a:buFont typeface="Arial"/>
                <a:buChar char="•"/>
              </a:pPr>
              <a:r>
                <a:rPr lang="en-US" sz="3600" spc="-50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Regular training</a:t>
              </a:r>
            </a:p>
            <a:p>
              <a:pPr marL="734059" lvl="1" indent="-367030" algn="l">
                <a:lnSpc>
                  <a:spcPts val="4079"/>
                </a:lnSpc>
                <a:buFont typeface="Arial"/>
                <a:buChar char="•"/>
              </a:pPr>
              <a:r>
                <a:rPr lang="en-US" sz="3600" spc="-50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Encouraged Questions</a:t>
              </a:r>
            </a:p>
            <a:p>
              <a:pPr marL="734059" lvl="1" indent="-367030" algn="l">
                <a:lnSpc>
                  <a:spcPts val="4079"/>
                </a:lnSpc>
                <a:buFont typeface="Arial"/>
                <a:buChar char="•"/>
              </a:pPr>
              <a:r>
                <a:rPr lang="en-US" sz="3600" spc="-50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No fear of raising concerns</a:t>
              </a:r>
            </a:p>
            <a:p>
              <a:pPr algn="l">
                <a:lnSpc>
                  <a:spcPts val="5932"/>
                </a:lnSpc>
              </a:pPr>
              <a:endParaRPr lang="en-US" sz="3399" b="1" spc="-50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endParaRPr>
            </a:p>
            <a:p>
              <a:pPr algn="l">
                <a:lnSpc>
                  <a:spcPts val="6172"/>
                </a:lnSpc>
              </a:pPr>
              <a:endParaRPr lang="en-US" sz="3399" b="1" spc="-50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endParaRPr>
            </a:p>
            <a:p>
              <a:pPr marL="0" lvl="0" indent="0" algn="l">
                <a:lnSpc>
                  <a:spcPts val="6172"/>
                </a:lnSpc>
                <a:spcBef>
                  <a:spcPct val="0"/>
                </a:spcBef>
              </a:pPr>
              <a:endParaRPr lang="en-US" sz="3399" b="1" spc="-50" dirty="0">
                <a:solidFill>
                  <a:srgbClr val="FFFFFF"/>
                </a:solidFill>
                <a:latin typeface="Helvetica World Bold"/>
                <a:ea typeface="Helvetica World Bold"/>
                <a:cs typeface="Helvetica World Bold"/>
                <a:sym typeface="Helvetica World Bold"/>
              </a:endParaRPr>
            </a:p>
          </p:txBody>
        </p:sp>
      </p:grpSp>
      <p:sp>
        <p:nvSpPr>
          <p:cNvPr id="22" name="Freeform 9">
            <a:extLst>
              <a:ext uri="{FF2B5EF4-FFF2-40B4-BE49-F238E27FC236}">
                <a16:creationId xmlns:a16="http://schemas.microsoft.com/office/drawing/2014/main" id="{B78EAC4F-FE81-651B-97FF-473C76E13F7C}"/>
              </a:ext>
            </a:extLst>
          </p:cNvPr>
          <p:cNvSpPr/>
          <p:nvPr/>
        </p:nvSpPr>
        <p:spPr>
          <a:xfrm>
            <a:off x="651954" y="8429561"/>
            <a:ext cx="1590739" cy="1590739"/>
          </a:xfrm>
          <a:custGeom>
            <a:avLst/>
            <a:gdLst/>
            <a:ahLst/>
            <a:cxnLst/>
            <a:rect l="l" t="t" r="r" b="b"/>
            <a:pathLst>
              <a:path w="1590739" h="1590739">
                <a:moveTo>
                  <a:pt x="0" y="0"/>
                </a:moveTo>
                <a:lnTo>
                  <a:pt x="1590739" y="0"/>
                </a:lnTo>
                <a:lnTo>
                  <a:pt x="1590739" y="1590739"/>
                </a:lnTo>
                <a:lnTo>
                  <a:pt x="0" y="1590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68FFDA2E-24B4-37FA-DA7B-17914F0FFFC8}"/>
              </a:ext>
            </a:extLst>
          </p:cNvPr>
          <p:cNvSpPr txBox="1"/>
          <p:nvPr/>
        </p:nvSpPr>
        <p:spPr>
          <a:xfrm>
            <a:off x="2266257" y="8724900"/>
            <a:ext cx="12624317" cy="1018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3399" i="1" spc="-50" dirty="0">
                <a:solidFill>
                  <a:srgbClr val="FFFFFF"/>
                </a:solidFill>
                <a:latin typeface="Arial Nova" panose="020B0504020202020204" pitchFamily="34" charset="0"/>
                <a:ea typeface="Helvetica World Bold Italics"/>
                <a:cs typeface="Helvetica World Bold Italics"/>
                <a:sym typeface="Helvetica World Bold Italics"/>
              </a:rPr>
              <a:t>NUGGET: A program where staff are afraid to ask questions is headed for findings</a:t>
            </a:r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1A3D2AB2-92F4-670C-CD0D-70092433F594}"/>
              </a:ext>
            </a:extLst>
          </p:cNvPr>
          <p:cNvSpPr/>
          <p:nvPr/>
        </p:nvSpPr>
        <p:spPr>
          <a:xfrm>
            <a:off x="16367947" y="8165391"/>
            <a:ext cx="1126864" cy="1352982"/>
          </a:xfrm>
          <a:custGeom>
            <a:avLst/>
            <a:gdLst/>
            <a:ahLst/>
            <a:cxnLst/>
            <a:rect l="l" t="t" r="r" b="b"/>
            <a:pathLst>
              <a:path w="1571966" h="1887398">
                <a:moveTo>
                  <a:pt x="0" y="0"/>
                </a:moveTo>
                <a:lnTo>
                  <a:pt x="1571966" y="0"/>
                </a:lnTo>
                <a:lnTo>
                  <a:pt x="1571966" y="1887398"/>
                </a:lnTo>
                <a:lnTo>
                  <a:pt x="0" y="1887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70" r="-36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B355AC6A-698F-5BB2-23B2-22A56B89EFEA}"/>
              </a:ext>
            </a:extLst>
          </p:cNvPr>
          <p:cNvSpPr txBox="1"/>
          <p:nvPr/>
        </p:nvSpPr>
        <p:spPr>
          <a:xfrm>
            <a:off x="17487900" y="9734204"/>
            <a:ext cx="80010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3352800"/>
            <a:chOff x="0" y="0"/>
            <a:chExt cx="2368158" cy="883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8158" cy="883042"/>
            </a:xfrm>
            <a:custGeom>
              <a:avLst/>
              <a:gdLst/>
              <a:ahLst/>
              <a:cxnLst/>
              <a:rect l="l" t="t" r="r" b="b"/>
              <a:pathLst>
                <a:path w="2368158" h="883042">
                  <a:moveTo>
                    <a:pt x="0" y="0"/>
                  </a:moveTo>
                  <a:lnTo>
                    <a:pt x="2368158" y="0"/>
                  </a:lnTo>
                  <a:lnTo>
                    <a:pt x="2368158" y="883042"/>
                  </a:lnTo>
                  <a:lnTo>
                    <a:pt x="0" y="883042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68158" cy="921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D6521D2-9922-1459-2329-633B5E534DFF}"/>
              </a:ext>
            </a:extLst>
          </p:cNvPr>
          <p:cNvSpPr/>
          <p:nvPr/>
        </p:nvSpPr>
        <p:spPr>
          <a:xfrm>
            <a:off x="14548078" y="0"/>
            <a:ext cx="3739921" cy="10287000"/>
          </a:xfrm>
          <a:prstGeom prst="rect">
            <a:avLst/>
          </a:prstGeom>
          <a:solidFill>
            <a:srgbClr val="009DF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649200" y="2121609"/>
            <a:ext cx="5638800" cy="5742786"/>
            <a:chOff x="0" y="0"/>
            <a:chExt cx="1283526" cy="13117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526" cy="1311782"/>
            </a:xfrm>
            <a:custGeom>
              <a:avLst/>
              <a:gdLst/>
              <a:ahLst/>
              <a:cxnLst/>
              <a:rect l="l" t="t" r="r" b="b"/>
              <a:pathLst>
                <a:path w="1283526" h="1311782">
                  <a:moveTo>
                    <a:pt x="0" y="0"/>
                  </a:moveTo>
                  <a:lnTo>
                    <a:pt x="1283526" y="0"/>
                  </a:lnTo>
                  <a:lnTo>
                    <a:pt x="1283526" y="1311782"/>
                  </a:lnTo>
                  <a:lnTo>
                    <a:pt x="0" y="1311782"/>
                  </a:lnTo>
                  <a:close/>
                </a:path>
              </a:pathLst>
            </a:custGeom>
            <a:blipFill>
              <a:blip r:embed="rId2"/>
              <a:stretch>
                <a:fillRect l="-26699" r="-266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5301" y="726451"/>
            <a:ext cx="7888557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99"/>
              </a:lnSpc>
              <a:spcBef>
                <a:spcPct val="0"/>
              </a:spcBef>
            </a:pPr>
            <a:r>
              <a:rPr lang="en-US" sz="8400" b="1" u="none" strike="noStrike" dirty="0">
                <a:solidFill>
                  <a:srgbClr val="FFFFFF"/>
                </a:solidFill>
                <a:latin typeface="Arial Nova" panose="020B0504020202020204" pitchFamily="34" charset="0"/>
                <a:ea typeface="Georgia Pro Condensed"/>
                <a:cs typeface="Georgia Pro Condensed"/>
                <a:sym typeface="Georgia Pro Condensed"/>
              </a:rPr>
              <a:t>Building Resilient Teams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38345" y="3569264"/>
            <a:ext cx="9234455" cy="5092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565"/>
              </a:lnSpc>
            </a:pPr>
            <a:r>
              <a:rPr lang="en-US" sz="3600" u="none" strike="noStrike" spc="-59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Training subrecipients as partners strengthens relationships and fosters collaboration.</a:t>
            </a:r>
          </a:p>
          <a:p>
            <a:pPr marL="0" lvl="0" indent="0" algn="l">
              <a:lnSpc>
                <a:spcPts val="6717"/>
              </a:lnSpc>
            </a:pPr>
            <a:endParaRPr lang="en-US" sz="3600" u="none" strike="noStrike" spc="-59" dirty="0">
              <a:solidFill>
                <a:srgbClr val="FFFFFF"/>
              </a:solidFill>
              <a:latin typeface="Arial Nova" panose="020B0504020202020204" pitchFamily="34" charset="0"/>
              <a:ea typeface="Helvetica World"/>
              <a:cs typeface="Helvetica World"/>
              <a:sym typeface="Helvetica World"/>
            </a:endParaRPr>
          </a:p>
          <a:p>
            <a:pPr marL="0" lvl="0" indent="0" algn="l">
              <a:lnSpc>
                <a:spcPts val="5565"/>
              </a:lnSpc>
            </a:pPr>
            <a:r>
              <a:rPr lang="en-US" sz="3600" u="none" strike="noStrike" spc="-59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A </a:t>
            </a:r>
            <a:r>
              <a:rPr lang="en-US" sz="3600" b="1" u="none" strike="noStrike" spc="-59" dirty="0">
                <a:solidFill>
                  <a:srgbClr val="17D5A2"/>
                </a:solidFill>
                <a:latin typeface="Arial Nova" panose="020B0504020202020204" pitchFamily="34" charset="0"/>
                <a:ea typeface="Helvetica World Bold"/>
                <a:cs typeface="Helvetica World Bold"/>
                <a:sym typeface="Helvetica World Bold"/>
              </a:rPr>
              <a:t>supportive environment</a:t>
            </a:r>
            <a:r>
              <a:rPr lang="en-US" sz="3600" u="none" strike="noStrike" spc="-59" dirty="0">
                <a:solidFill>
                  <a:srgbClr val="17D5A2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 </a:t>
            </a:r>
            <a:r>
              <a:rPr lang="en-US" sz="3600" u="none" strike="noStrike" spc="-59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encourages</a:t>
            </a:r>
          </a:p>
          <a:p>
            <a:pPr marL="0" lvl="0" indent="0" algn="l">
              <a:lnSpc>
                <a:spcPts val="5565"/>
              </a:lnSpc>
            </a:pPr>
            <a:r>
              <a:rPr lang="en-US" sz="3600" u="none" strike="noStrike" spc="-59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open communication, leading to better outcomes and reducing the risk of findings</a:t>
            </a:r>
          </a:p>
          <a:p>
            <a:pPr marL="0" lvl="0" indent="0" algn="l">
              <a:lnSpc>
                <a:spcPts val="5565"/>
              </a:lnSpc>
            </a:pPr>
            <a:r>
              <a:rPr lang="en-US" sz="3600" u="none" strike="noStrike" spc="-59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in future audits.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D50C2A-8380-2389-3315-7F5C174AA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944" y="8171294"/>
            <a:ext cx="1196869" cy="1352982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9DAA2072-43F6-9096-C0D3-FF5C465BF896}"/>
              </a:ext>
            </a:extLst>
          </p:cNvPr>
          <p:cNvSpPr txBox="1"/>
          <p:nvPr/>
        </p:nvSpPr>
        <p:spPr>
          <a:xfrm>
            <a:off x="17487900" y="9734204"/>
            <a:ext cx="80010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1770658" y="4305300"/>
            <a:ext cx="7678142" cy="4874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600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How often should you  monitor? </a:t>
            </a:r>
          </a:p>
          <a:p>
            <a:pPr>
              <a:lnSpc>
                <a:spcPts val="4759"/>
              </a:lnSpc>
            </a:pPr>
            <a:endParaRPr lang="en-US" sz="3600" dirty="0">
              <a:solidFill>
                <a:srgbClr val="FFFFFF"/>
              </a:solidFill>
              <a:latin typeface="Arial Nova" panose="020B0504020202020204" pitchFamily="34" charset="0"/>
              <a:ea typeface="Helvetica World"/>
              <a:cs typeface="Helvetica World"/>
              <a:sym typeface="Helvetica World"/>
            </a:endParaRPr>
          </a:p>
          <a:p>
            <a:pPr>
              <a:lnSpc>
                <a:spcPts val="4759"/>
              </a:lnSpc>
            </a:pPr>
            <a:endParaRPr lang="en-US" sz="3600" dirty="0">
              <a:solidFill>
                <a:srgbClr val="FFFFFF"/>
              </a:solidFill>
              <a:latin typeface="Arial Nova" panose="020B0504020202020204" pitchFamily="34" charset="0"/>
              <a:ea typeface="Helvetica World"/>
              <a:cs typeface="Helvetica World"/>
              <a:sym typeface="Helvetica World"/>
            </a:endParaRPr>
          </a:p>
          <a:p>
            <a:pPr>
              <a:lnSpc>
                <a:spcPts val="4759"/>
              </a:lnSpc>
            </a:pPr>
            <a:endParaRPr lang="en-US" sz="3600" dirty="0">
              <a:solidFill>
                <a:srgbClr val="FFFFFF"/>
              </a:solidFill>
              <a:latin typeface="Arial Nova" panose="020B0504020202020204" pitchFamily="34" charset="0"/>
              <a:ea typeface="Helvetica World"/>
              <a:cs typeface="Helvetica World"/>
              <a:sym typeface="Helvetica World"/>
            </a:endParaRPr>
          </a:p>
          <a:p>
            <a:pPr>
              <a:lnSpc>
                <a:spcPts val="4759"/>
              </a:lnSpc>
            </a:pPr>
            <a:r>
              <a:rPr lang="en-US" sz="3600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It depends - HUDs Monitoring Guidance can be a good place to start.  But your own sense of what’s happening should guide you.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115403" y="-84519"/>
            <a:ext cx="8203077" cy="10535715"/>
            <a:chOff x="0" y="0"/>
            <a:chExt cx="1014079" cy="13024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4079" cy="1302444"/>
            </a:xfrm>
            <a:custGeom>
              <a:avLst/>
              <a:gdLst/>
              <a:ahLst/>
              <a:cxnLst/>
              <a:rect l="l" t="t" r="r" b="b"/>
              <a:pathLst>
                <a:path w="1014079" h="1302444">
                  <a:moveTo>
                    <a:pt x="0" y="0"/>
                  </a:moveTo>
                  <a:lnTo>
                    <a:pt x="1014079" y="0"/>
                  </a:lnTo>
                  <a:lnTo>
                    <a:pt x="1014079" y="1302444"/>
                  </a:lnTo>
                  <a:lnTo>
                    <a:pt x="0" y="1302444"/>
                  </a:lnTo>
                  <a:close/>
                </a:path>
              </a:pathLst>
            </a:custGeom>
            <a:blipFill>
              <a:blip r:embed="rId3"/>
              <a:stretch>
                <a:fillRect l="-516" r="-5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600308" y="4686300"/>
            <a:ext cx="4174075" cy="2300959"/>
          </a:xfrm>
          <a:custGeom>
            <a:avLst/>
            <a:gdLst/>
            <a:ahLst/>
            <a:cxnLst/>
            <a:rect l="l" t="t" r="r" b="b"/>
            <a:pathLst>
              <a:path w="4174075" h="2300959">
                <a:moveTo>
                  <a:pt x="0" y="0"/>
                </a:moveTo>
                <a:lnTo>
                  <a:pt x="4174075" y="0"/>
                </a:lnTo>
                <a:lnTo>
                  <a:pt x="4174075" y="2300960"/>
                </a:lnTo>
                <a:lnTo>
                  <a:pt x="0" y="2300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26191" y="876300"/>
            <a:ext cx="8203078" cy="3089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00"/>
              </a:lnSpc>
              <a:spcBef>
                <a:spcPct val="0"/>
              </a:spcBef>
            </a:pPr>
            <a:r>
              <a:rPr lang="en-US" sz="8400" b="1" dirty="0">
                <a:solidFill>
                  <a:srgbClr val="FFFFFF"/>
                </a:solidFill>
                <a:latin typeface="Arial Nova" panose="020B0504020202020204" pitchFamily="34" charset="0"/>
                <a:ea typeface="Georgia Pro Condensed"/>
                <a:cs typeface="Georgia Pro Condensed"/>
                <a:sym typeface="Georgia Pro Condensed"/>
              </a:rPr>
              <a:t>Semi-</a:t>
            </a:r>
            <a:r>
              <a:rPr lang="en-US" sz="8400" b="1" u="none" strike="noStrike" dirty="0">
                <a:solidFill>
                  <a:srgbClr val="FFFFFF"/>
                </a:solidFill>
                <a:latin typeface="Arial Nova" panose="020B0504020202020204" pitchFamily="34" charset="0"/>
                <a:ea typeface="Georgia Pro Condensed"/>
                <a:cs typeface="Georgia Pro Condensed"/>
                <a:sym typeface="Georgia Pro Condensed"/>
              </a:rPr>
              <a:t>Annual Reviews and Spot-Checks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CE709DA-A918-B85B-65EC-617AF76CCA4A}"/>
              </a:ext>
            </a:extLst>
          </p:cNvPr>
          <p:cNvSpPr/>
          <p:nvPr/>
        </p:nvSpPr>
        <p:spPr>
          <a:xfrm>
            <a:off x="14554199" y="0"/>
            <a:ext cx="3727681" cy="10287000"/>
          </a:xfrm>
          <a:prstGeom prst="rect">
            <a:avLst/>
          </a:prstGeom>
          <a:solidFill>
            <a:srgbClr val="009DF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3097411" y="2121608"/>
            <a:ext cx="5190589" cy="5742447"/>
            <a:chOff x="0" y="0"/>
            <a:chExt cx="921675" cy="11308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1675" cy="1130809"/>
            </a:xfrm>
            <a:custGeom>
              <a:avLst/>
              <a:gdLst/>
              <a:ahLst/>
              <a:cxnLst/>
              <a:rect l="l" t="t" r="r" b="b"/>
              <a:pathLst>
                <a:path w="921675" h="1130809">
                  <a:moveTo>
                    <a:pt x="0" y="0"/>
                  </a:moveTo>
                  <a:lnTo>
                    <a:pt x="921675" y="0"/>
                  </a:lnTo>
                  <a:lnTo>
                    <a:pt x="921675" y="1130809"/>
                  </a:lnTo>
                  <a:lnTo>
                    <a:pt x="0" y="1130809"/>
                  </a:lnTo>
                  <a:close/>
                </a:path>
              </a:pathLst>
            </a:custGeom>
            <a:blipFill>
              <a:blip r:embed="rId2"/>
              <a:stretch>
                <a:fillRect l="-42075" r="-420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23726" y="5421849"/>
            <a:ext cx="11217740" cy="18552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9"/>
              </a:lnSpc>
              <a:spcBef>
                <a:spcPct val="0"/>
              </a:spcBef>
            </a:pPr>
            <a:r>
              <a:rPr lang="en-US" sz="3799" dirty="0">
                <a:solidFill>
                  <a:srgbClr val="FFFFFF"/>
                </a:solidFill>
                <a:latin typeface="Arial Nova" panose="020B0504020202020204" pitchFamily="34" charset="0"/>
                <a:ea typeface="Helvetica World Italics"/>
                <a:cs typeface="Helvetica World Italics"/>
                <a:sym typeface="Helvetica World Italics"/>
              </a:rPr>
              <a:t>Strong Monitoring Checks:</a:t>
            </a:r>
          </a:p>
          <a:p>
            <a:pPr marL="734059" lvl="1" indent="-367030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Financial management systems</a:t>
            </a:r>
          </a:p>
          <a:p>
            <a:pPr marL="734059" lvl="1" indent="-367030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Procurement compliance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2000" y="772150"/>
            <a:ext cx="10413068" cy="2362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8400" b="1" dirty="0">
                <a:solidFill>
                  <a:srgbClr val="FFFFFF"/>
                </a:solidFill>
                <a:latin typeface="Arial Nova" panose="020B0504020202020204" pitchFamily="34" charset="0"/>
                <a:ea typeface="Georgia Pro Condensed"/>
                <a:cs typeface="Georgia Pro Condensed"/>
                <a:sym typeface="Georgia Pro Condensed"/>
              </a:rPr>
              <a:t>HUD Expects there to be problems...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1789" y="2951783"/>
            <a:ext cx="10948741" cy="794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000"/>
              </a:lnSpc>
            </a:pPr>
            <a:r>
              <a:rPr lang="en-US" sz="4200" i="1" spc="-75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Th</a:t>
            </a:r>
            <a:r>
              <a:rPr lang="en-US" sz="4200" i="1" u="none" strike="noStrike" spc="-75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ey just don’t want to be the first to know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3C045788-E8DF-1502-4E91-93F1EE96B829}"/>
              </a:ext>
            </a:extLst>
          </p:cNvPr>
          <p:cNvSpPr txBox="1"/>
          <p:nvPr/>
        </p:nvSpPr>
        <p:spPr>
          <a:xfrm>
            <a:off x="842656" y="4359773"/>
            <a:ext cx="11398496" cy="631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200" i="1" dirty="0">
                <a:solidFill>
                  <a:srgbClr val="17D5A2"/>
                </a:solidFill>
                <a:latin typeface="Arial Nova" panose="020B0504020202020204" pitchFamily="34" charset="0"/>
                <a:ea typeface="Helvetica World Italics"/>
                <a:cs typeface="Helvetica World Italics"/>
                <a:sym typeface="Helvetica World Italics"/>
              </a:rPr>
              <a:t>Monitoring is NOT a Gotcha.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DAEC997-249B-A878-14CF-BF7C210E13E6}"/>
              </a:ext>
            </a:extLst>
          </p:cNvPr>
          <p:cNvSpPr txBox="1"/>
          <p:nvPr/>
        </p:nvSpPr>
        <p:spPr>
          <a:xfrm>
            <a:off x="2266257" y="8724900"/>
            <a:ext cx="12281822" cy="1018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3399" i="1" spc="-50" dirty="0">
                <a:solidFill>
                  <a:srgbClr val="FFFFFF"/>
                </a:solidFill>
                <a:latin typeface="Arial Nova" panose="020B0504020202020204" pitchFamily="34" charset="0"/>
                <a:ea typeface="Helvetica World Bold Italics"/>
                <a:cs typeface="Helvetica World Bold Italics"/>
                <a:sym typeface="Helvetica World Bold Italics"/>
              </a:rPr>
              <a:t>NUGGET: Conduct regular policy review and file spot checks to ensure compliance. Monitor YOURSELF and your Subrecipients.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6A17BC59-D03E-A865-CB70-BFFDD3D91235}"/>
              </a:ext>
            </a:extLst>
          </p:cNvPr>
          <p:cNvSpPr txBox="1"/>
          <p:nvPr/>
        </p:nvSpPr>
        <p:spPr>
          <a:xfrm>
            <a:off x="7543800" y="6101522"/>
            <a:ext cx="11217740" cy="11755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Performance reporting </a:t>
            </a:r>
          </a:p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FFFFFF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Documentation quality</a:t>
            </a: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3DBDC55C-2FED-26C1-6355-2D788E9488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944" y="8171294"/>
            <a:ext cx="1196869" cy="1352982"/>
          </a:xfrm>
          <a:prstGeom prst="rect">
            <a:avLst/>
          </a:prstGeom>
        </p:spPr>
      </p:pic>
      <p:sp>
        <p:nvSpPr>
          <p:cNvPr id="37" name="Freeform 9">
            <a:extLst>
              <a:ext uri="{FF2B5EF4-FFF2-40B4-BE49-F238E27FC236}">
                <a16:creationId xmlns:a16="http://schemas.microsoft.com/office/drawing/2014/main" id="{101338C5-C0DC-28C4-A991-CC6D573B7360}"/>
              </a:ext>
            </a:extLst>
          </p:cNvPr>
          <p:cNvSpPr/>
          <p:nvPr/>
        </p:nvSpPr>
        <p:spPr>
          <a:xfrm>
            <a:off x="651954" y="8429561"/>
            <a:ext cx="1590739" cy="1590739"/>
          </a:xfrm>
          <a:custGeom>
            <a:avLst/>
            <a:gdLst/>
            <a:ahLst/>
            <a:cxnLst/>
            <a:rect l="l" t="t" r="r" b="b"/>
            <a:pathLst>
              <a:path w="1590739" h="1590739">
                <a:moveTo>
                  <a:pt x="0" y="0"/>
                </a:moveTo>
                <a:lnTo>
                  <a:pt x="1590739" y="0"/>
                </a:lnTo>
                <a:lnTo>
                  <a:pt x="1590739" y="1590739"/>
                </a:lnTo>
                <a:lnTo>
                  <a:pt x="0" y="159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2">
            <a:extLst>
              <a:ext uri="{FF2B5EF4-FFF2-40B4-BE49-F238E27FC236}">
                <a16:creationId xmlns:a16="http://schemas.microsoft.com/office/drawing/2014/main" id="{D939DD77-B909-ED3E-150E-07974DF441BC}"/>
              </a:ext>
            </a:extLst>
          </p:cNvPr>
          <p:cNvSpPr txBox="1"/>
          <p:nvPr/>
        </p:nvSpPr>
        <p:spPr>
          <a:xfrm>
            <a:off x="17487900" y="9734204"/>
            <a:ext cx="80010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96400" y="0"/>
            <a:ext cx="8991600" cy="3352800"/>
            <a:chOff x="0" y="0"/>
            <a:chExt cx="2368158" cy="88304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8158" cy="883042"/>
            </a:xfrm>
            <a:custGeom>
              <a:avLst/>
              <a:gdLst/>
              <a:ahLst/>
              <a:cxnLst/>
              <a:rect l="l" t="t" r="r" b="b"/>
              <a:pathLst>
                <a:path w="2368158" h="883042">
                  <a:moveTo>
                    <a:pt x="0" y="0"/>
                  </a:moveTo>
                  <a:lnTo>
                    <a:pt x="2368158" y="0"/>
                  </a:lnTo>
                  <a:lnTo>
                    <a:pt x="2368158" y="883042"/>
                  </a:lnTo>
                  <a:lnTo>
                    <a:pt x="0" y="883042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68158" cy="921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69325" y="8555703"/>
            <a:ext cx="2006298" cy="1464597"/>
          </a:xfrm>
          <a:custGeom>
            <a:avLst/>
            <a:gdLst/>
            <a:ahLst/>
            <a:cxnLst/>
            <a:rect l="l" t="t" r="r" b="b"/>
            <a:pathLst>
              <a:path w="2370377" h="1730375">
                <a:moveTo>
                  <a:pt x="0" y="0"/>
                </a:moveTo>
                <a:lnTo>
                  <a:pt x="2370376" y="0"/>
                </a:lnTo>
                <a:lnTo>
                  <a:pt x="2370376" y="1730375"/>
                </a:lnTo>
                <a:lnTo>
                  <a:pt x="0" y="1730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>
            <a:off x="8059646" y="2308561"/>
            <a:ext cx="1853096" cy="5552349"/>
          </a:xfrm>
          <a:custGeom>
            <a:avLst/>
            <a:gdLst/>
            <a:ahLst/>
            <a:cxnLst/>
            <a:rect l="l" t="t" r="r" b="b"/>
            <a:pathLst>
              <a:path w="1853096" h="5552349">
                <a:moveTo>
                  <a:pt x="0" y="0"/>
                </a:moveTo>
                <a:lnTo>
                  <a:pt x="1853096" y="0"/>
                </a:lnTo>
                <a:lnTo>
                  <a:pt x="1853096" y="5552348"/>
                </a:lnTo>
                <a:lnTo>
                  <a:pt x="0" y="5552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2" y="837719"/>
            <a:ext cx="18288002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499"/>
              </a:lnSpc>
              <a:spcBef>
                <a:spcPct val="0"/>
              </a:spcBef>
            </a:pPr>
            <a:r>
              <a:rPr lang="en-US" sz="8400" b="1" dirty="0">
                <a:solidFill>
                  <a:srgbClr val="FFFFFF"/>
                </a:solidFill>
                <a:latin typeface="Arial Nova" panose="020B0504020202020204" pitchFamily="34" charset="0"/>
                <a:ea typeface="Georgia Pro Condensed"/>
                <a:cs typeface="Georgia Pro Condensed"/>
                <a:sym typeface="Georgia Pro Condensed"/>
              </a:rPr>
              <a:t>THE GREATEST</a:t>
            </a:r>
            <a:r>
              <a:rPr lang="en-US" sz="8400" b="1" u="none" strike="noStrike" dirty="0">
                <a:solidFill>
                  <a:srgbClr val="FFFFFF"/>
                </a:solidFill>
                <a:latin typeface="Arial Nova" panose="020B0504020202020204" pitchFamily="34" charset="0"/>
                <a:ea typeface="Georgia Pro Condensed"/>
                <a:cs typeface="Georgia Pro Condensed"/>
                <a:sym typeface="Georgia Pro Condensed"/>
              </a:rPr>
              <a:t> HITS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200" y="2499453"/>
            <a:ext cx="7284144" cy="61492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800" b="1" spc="-75" dirty="0">
                <a:solidFill>
                  <a:srgbClr val="17D6A3"/>
                </a:solidFill>
                <a:latin typeface="Arial Nova" panose="020B0504020202020204" pitchFamily="34" charset="0"/>
                <a:ea typeface="Helvetica World Bold"/>
                <a:cs typeface="Helvetica World Bold"/>
                <a:sym typeface="Helvetica World Bold"/>
              </a:rPr>
              <a:t>Common Compliance Findings</a:t>
            </a:r>
          </a:p>
          <a:p>
            <a:pPr marL="938529" lvl="1" indent="-5715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600" spc="-5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Income documentation issues</a:t>
            </a:r>
          </a:p>
          <a:p>
            <a:pPr marL="938529" lvl="1" indent="-5715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600" spc="-5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Weak procurement files</a:t>
            </a:r>
          </a:p>
          <a:p>
            <a:pPr marL="938529" lvl="1" indent="-5715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600" spc="-5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Scope drift</a:t>
            </a:r>
          </a:p>
          <a:p>
            <a:pPr marL="938529" lvl="1" indent="-5715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600" spc="-5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Contract vs. reality gaps</a:t>
            </a:r>
          </a:p>
          <a:p>
            <a:pPr marL="938529" lvl="1" indent="-571500" algn="l">
              <a:lnSpc>
                <a:spcPts val="4759"/>
              </a:lnSpc>
              <a:buFont typeface="Arial" panose="020B0604020202020204" pitchFamily="34" charset="0"/>
              <a:buChar char="•"/>
            </a:pPr>
            <a:r>
              <a:rPr lang="en-US" sz="3600" spc="-5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Monitoring without follow-up</a:t>
            </a:r>
          </a:p>
          <a:p>
            <a:pPr algn="l">
              <a:lnSpc>
                <a:spcPts val="4759"/>
              </a:lnSpc>
            </a:pPr>
            <a:endParaRPr lang="en-US" sz="3399" spc="-50" dirty="0">
              <a:solidFill>
                <a:srgbClr val="17D6A3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  <a:p>
            <a:pPr algn="l">
              <a:lnSpc>
                <a:spcPts val="4980"/>
              </a:lnSpc>
            </a:pPr>
            <a:endParaRPr lang="en-US" sz="3399" spc="-50" dirty="0">
              <a:solidFill>
                <a:srgbClr val="17D6A3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63200" y="2654957"/>
            <a:ext cx="7467600" cy="4557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800" b="1" dirty="0">
                <a:solidFill>
                  <a:srgbClr val="06AAED"/>
                </a:solidFill>
                <a:latin typeface="Arial Nova" panose="020B0504020202020204" pitchFamily="34" charset="0"/>
                <a:ea typeface="Helvetica World Bold"/>
                <a:cs typeface="Helvetica World Bold"/>
                <a:sym typeface="Helvetica World Bold"/>
              </a:rPr>
              <a:t>The Real Culprits</a:t>
            </a:r>
          </a:p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Why These Keep Showing Up</a:t>
            </a:r>
          </a:p>
          <a:p>
            <a:pPr marL="734059" lvl="1" indent="-367030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Staff turnover</a:t>
            </a:r>
          </a:p>
          <a:p>
            <a:pPr marL="734059" lvl="1" indent="-367030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Outdated policies</a:t>
            </a:r>
          </a:p>
          <a:p>
            <a:pPr marL="734059" lvl="1" indent="-367030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Informal workarounds</a:t>
            </a:r>
          </a:p>
          <a:p>
            <a:pPr marL="734059" lvl="1" indent="-367030">
              <a:lnSpc>
                <a:spcPts val="4759"/>
              </a:lnSpc>
              <a:spcBef>
                <a:spcPct val="0"/>
              </a:spcBef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“We’ve always done it this way”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 dirty="0">
              <a:solidFill>
                <a:srgbClr val="06AAED"/>
              </a:solidFill>
              <a:latin typeface="Helvetica World"/>
              <a:ea typeface="Helvetica World"/>
              <a:cs typeface="Helvetica World"/>
              <a:sym typeface="Helvetica Wor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692993" y="8926472"/>
            <a:ext cx="14071007" cy="560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  <a:spcBef>
                <a:spcPct val="0"/>
              </a:spcBef>
            </a:pPr>
            <a:r>
              <a:rPr lang="en-US" sz="3399" i="1" dirty="0">
                <a:solidFill>
                  <a:srgbClr val="FFFFFF"/>
                </a:solidFill>
                <a:latin typeface="Arial Nova" panose="020B0504020202020204" pitchFamily="34" charset="0"/>
                <a:ea typeface="Helvetica World Italics"/>
                <a:cs typeface="Helvetica World Italics"/>
                <a:sym typeface="Helvetica World Italics"/>
              </a:rPr>
              <a:t>In General, none of these are malicious. All of them are preventable.</a:t>
            </a: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7696F899-9504-4EDF-9E91-EA88900254DD}"/>
              </a:ext>
            </a:extLst>
          </p:cNvPr>
          <p:cNvSpPr/>
          <p:nvPr/>
        </p:nvSpPr>
        <p:spPr>
          <a:xfrm>
            <a:off x="16367947" y="8165391"/>
            <a:ext cx="1126864" cy="1352982"/>
          </a:xfrm>
          <a:custGeom>
            <a:avLst/>
            <a:gdLst/>
            <a:ahLst/>
            <a:cxnLst/>
            <a:rect l="l" t="t" r="r" b="b"/>
            <a:pathLst>
              <a:path w="1571966" h="1887398">
                <a:moveTo>
                  <a:pt x="0" y="0"/>
                </a:moveTo>
                <a:lnTo>
                  <a:pt x="1571966" y="0"/>
                </a:lnTo>
                <a:lnTo>
                  <a:pt x="1571966" y="1887398"/>
                </a:lnTo>
                <a:lnTo>
                  <a:pt x="0" y="1887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70" r="-36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BBD1AE9E-F74A-8571-4F43-E573F77A8DA1}"/>
              </a:ext>
            </a:extLst>
          </p:cNvPr>
          <p:cNvSpPr/>
          <p:nvPr/>
        </p:nvSpPr>
        <p:spPr>
          <a:xfrm>
            <a:off x="16385318" y="8169594"/>
            <a:ext cx="1126864" cy="1352982"/>
          </a:xfrm>
          <a:custGeom>
            <a:avLst/>
            <a:gdLst/>
            <a:ahLst/>
            <a:cxnLst/>
            <a:rect l="l" t="t" r="r" b="b"/>
            <a:pathLst>
              <a:path w="1571966" h="1887398">
                <a:moveTo>
                  <a:pt x="0" y="0"/>
                </a:moveTo>
                <a:lnTo>
                  <a:pt x="1571966" y="0"/>
                </a:lnTo>
                <a:lnTo>
                  <a:pt x="1571966" y="1887398"/>
                </a:lnTo>
                <a:lnTo>
                  <a:pt x="0" y="1887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70" r="-36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CA891FC7-A4E4-D248-4157-3F02EDC60B28}"/>
              </a:ext>
            </a:extLst>
          </p:cNvPr>
          <p:cNvSpPr txBox="1"/>
          <p:nvPr/>
        </p:nvSpPr>
        <p:spPr>
          <a:xfrm>
            <a:off x="17487900" y="9734204"/>
            <a:ext cx="80010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679398">
            <a:off x="14100190" y="1780245"/>
            <a:ext cx="4036996" cy="2856175"/>
          </a:xfrm>
          <a:custGeom>
            <a:avLst/>
            <a:gdLst/>
            <a:ahLst/>
            <a:cxnLst/>
            <a:rect l="l" t="t" r="r" b="b"/>
            <a:pathLst>
              <a:path w="4545931" h="3216246">
                <a:moveTo>
                  <a:pt x="0" y="0"/>
                </a:moveTo>
                <a:lnTo>
                  <a:pt x="4545931" y="0"/>
                </a:lnTo>
                <a:lnTo>
                  <a:pt x="4545931" y="3216247"/>
                </a:lnTo>
                <a:lnTo>
                  <a:pt x="0" y="32162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0" y="511368"/>
            <a:ext cx="18345163" cy="2183523"/>
            <a:chOff x="0" y="-95249"/>
            <a:chExt cx="20306300" cy="291136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95249"/>
              <a:ext cx="20241250" cy="1888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2196"/>
                </a:lnSpc>
              </a:pPr>
              <a:r>
                <a:rPr lang="en-US" sz="8400" b="1" spc="-281" dirty="0">
                  <a:solidFill>
                    <a:srgbClr val="FFFFFF"/>
                  </a:solidFill>
                  <a:latin typeface="Arial Nova" panose="020B0504020202020204" pitchFamily="34" charset="0"/>
                  <a:ea typeface="Georgia Pro Condensed"/>
                  <a:cs typeface="Georgia Pro Condensed"/>
                  <a:sym typeface="Georgia Pro Condensed"/>
                </a:rPr>
                <a:t>Corrective Action Matters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5050" y="1876883"/>
              <a:ext cx="20241250" cy="939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000"/>
                </a:lnSpc>
                <a:spcBef>
                  <a:spcPct val="0"/>
                </a:spcBef>
              </a:pPr>
              <a:r>
                <a:rPr lang="en-US" sz="4200" i="1" spc="-75" dirty="0">
                  <a:solidFill>
                    <a:srgbClr val="FFFFFF"/>
                  </a:solidFill>
                  <a:latin typeface="Arial Nova" panose="020B0504020202020204" pitchFamily="34" charset="0"/>
                  <a:ea typeface="Helvetica World Bold"/>
                  <a:cs typeface="Helvetica World Bold"/>
                  <a:sym typeface="Helvetica World Bold"/>
                </a:rPr>
                <a:t>Turning issues into manageable solutions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04800" y="5076825"/>
            <a:ext cx="16954500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1386197" y="4253858"/>
            <a:ext cx="6458939" cy="30441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600" b="1" dirty="0">
                <a:solidFill>
                  <a:srgbClr val="17D6A3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What to document: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Issue Identified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Corrective Steps required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Deadline for correction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Follow-up verification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25000" y="4229100"/>
            <a:ext cx="7886700" cy="31086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600" b="1" dirty="0">
                <a:solidFill>
                  <a:srgbClr val="06AAED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Why this matters: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Shows program control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Demonstrates internal oversight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600" dirty="0">
                <a:solidFill>
                  <a:schemeClr val="bg1"/>
                </a:solidFill>
                <a:latin typeface="Arial Nova" panose="020B0504020202020204" pitchFamily="34" charset="0"/>
                <a:ea typeface="Helvetica World"/>
                <a:cs typeface="Helvetica World"/>
                <a:sym typeface="Helvetica World"/>
              </a:rPr>
              <a:t>Converts potential findings into concerns</a:t>
            </a: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8B318C1A-B680-8AB3-5292-101C17C0A9E4}"/>
              </a:ext>
            </a:extLst>
          </p:cNvPr>
          <p:cNvSpPr/>
          <p:nvPr/>
        </p:nvSpPr>
        <p:spPr>
          <a:xfrm>
            <a:off x="16367947" y="8165391"/>
            <a:ext cx="1126864" cy="1352982"/>
          </a:xfrm>
          <a:custGeom>
            <a:avLst/>
            <a:gdLst/>
            <a:ahLst/>
            <a:cxnLst/>
            <a:rect l="l" t="t" r="r" b="b"/>
            <a:pathLst>
              <a:path w="1571966" h="1887398">
                <a:moveTo>
                  <a:pt x="0" y="0"/>
                </a:moveTo>
                <a:lnTo>
                  <a:pt x="1571966" y="0"/>
                </a:lnTo>
                <a:lnTo>
                  <a:pt x="1571966" y="1887398"/>
                </a:lnTo>
                <a:lnTo>
                  <a:pt x="0" y="1887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70" r="-36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219AFE7A-6FC1-F006-0974-BAE1F0ABA4DA}"/>
              </a:ext>
            </a:extLst>
          </p:cNvPr>
          <p:cNvSpPr txBox="1"/>
          <p:nvPr/>
        </p:nvSpPr>
        <p:spPr>
          <a:xfrm>
            <a:off x="2358571" y="8953500"/>
            <a:ext cx="12281822" cy="492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3399" i="1" spc="-50" dirty="0">
                <a:solidFill>
                  <a:srgbClr val="FFFFFF"/>
                </a:solidFill>
                <a:latin typeface="Arial Nova" panose="020B0504020202020204" pitchFamily="34" charset="0"/>
                <a:ea typeface="Helvetica World Bold Italics"/>
                <a:cs typeface="Helvetica World Bold Italics"/>
                <a:sym typeface="Helvetica World Bold Italics"/>
              </a:rPr>
              <a:t>NUGGET: If it’s not documented, it didn’t happen.</a:t>
            </a: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7CD74A09-AA5D-740C-E178-738FA11A5352}"/>
              </a:ext>
            </a:extLst>
          </p:cNvPr>
          <p:cNvSpPr/>
          <p:nvPr/>
        </p:nvSpPr>
        <p:spPr>
          <a:xfrm>
            <a:off x="645309" y="8436984"/>
            <a:ext cx="1590739" cy="1590739"/>
          </a:xfrm>
          <a:custGeom>
            <a:avLst/>
            <a:gdLst/>
            <a:ahLst/>
            <a:cxnLst/>
            <a:rect l="l" t="t" r="r" b="b"/>
            <a:pathLst>
              <a:path w="1590739" h="1590739">
                <a:moveTo>
                  <a:pt x="0" y="0"/>
                </a:moveTo>
                <a:lnTo>
                  <a:pt x="1590739" y="0"/>
                </a:lnTo>
                <a:lnTo>
                  <a:pt x="1590739" y="1590739"/>
                </a:lnTo>
                <a:lnTo>
                  <a:pt x="0" y="159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">
            <a:extLst>
              <a:ext uri="{FF2B5EF4-FFF2-40B4-BE49-F238E27FC236}">
                <a16:creationId xmlns:a16="http://schemas.microsoft.com/office/drawing/2014/main" id="{1C73F3D3-5671-4550-2CF2-0C3FC2CB6950}"/>
              </a:ext>
            </a:extLst>
          </p:cNvPr>
          <p:cNvSpPr txBox="1"/>
          <p:nvPr/>
        </p:nvSpPr>
        <p:spPr>
          <a:xfrm>
            <a:off x="17487900" y="9734204"/>
            <a:ext cx="80010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259300" y="9220200"/>
            <a:ext cx="152400" cy="1905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9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53430" y="518999"/>
            <a:ext cx="13814575" cy="9623807"/>
            <a:chOff x="1070422" y="687789"/>
            <a:chExt cx="18419432" cy="12831744"/>
          </a:xfrm>
        </p:grpSpPr>
        <p:sp>
          <p:nvSpPr>
            <p:cNvPr id="8" name="TextBox 8"/>
            <p:cNvSpPr txBox="1"/>
            <p:nvPr/>
          </p:nvSpPr>
          <p:spPr>
            <a:xfrm>
              <a:off x="1070422" y="687789"/>
              <a:ext cx="17259299" cy="1888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2219"/>
                </a:lnSpc>
              </a:pPr>
              <a:r>
                <a:rPr lang="en-US" sz="8400" b="1" spc="-281" dirty="0">
                  <a:solidFill>
                    <a:srgbClr val="FFFFFF"/>
                  </a:solidFill>
                  <a:latin typeface="Arial Nova" panose="020B0504020202020204" pitchFamily="34" charset="0"/>
                  <a:ea typeface="Georgia Pro Condensed"/>
                  <a:cs typeface="Georgia Pro Condensed"/>
                  <a:sym typeface="Georgia Pro Condensed"/>
                </a:rPr>
                <a:t>The Story Files Tell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30555" y="2809357"/>
              <a:ext cx="17259299" cy="1739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999"/>
                </a:lnSpc>
                <a:spcBef>
                  <a:spcPct val="0"/>
                </a:spcBef>
              </a:pPr>
              <a:r>
                <a:rPr lang="en-US" sz="4200" b="1" spc="-74" dirty="0">
                  <a:solidFill>
                    <a:srgbClr val="17D6A3"/>
                  </a:solidFill>
                  <a:latin typeface="Arial Nova" panose="020B0504020202020204" pitchFamily="34" charset="0"/>
                  <a:ea typeface="Helvetica World"/>
                  <a:cs typeface="Helvetica World"/>
                  <a:sym typeface="Helvetica World"/>
                </a:rPr>
                <a:t>Clarity and consistency in documentation</a:t>
              </a:r>
            </a:p>
            <a:p>
              <a:pPr marL="0" lvl="0" indent="0">
                <a:lnSpc>
                  <a:spcPts val="4079"/>
                </a:lnSpc>
                <a:spcBef>
                  <a:spcPct val="0"/>
                </a:spcBef>
              </a:pPr>
              <a:r>
                <a:rPr lang="en-US" sz="3600" spc="-50" dirty="0">
                  <a:solidFill>
                    <a:srgbClr val="17D6A3"/>
                  </a:solidFill>
                  <a:latin typeface="Arial Nova" panose="020B0504020202020204" pitchFamily="34" charset="0"/>
                  <a:ea typeface="Helvetica World"/>
                  <a:cs typeface="Helvetica World"/>
                  <a:sym typeface="Helvetica World"/>
                </a:rPr>
                <a:t>Because a</a:t>
              </a:r>
              <a:r>
                <a:rPr lang="en-US" sz="3600" i="1" spc="-50" dirty="0">
                  <a:solidFill>
                    <a:srgbClr val="17D6A3"/>
                  </a:solidFill>
                  <a:latin typeface="Arial Nova" panose="020B0504020202020204" pitchFamily="34" charset="0"/>
                  <a:ea typeface="Helvetica World Italics"/>
                  <a:cs typeface="Helvetica World Italics"/>
                  <a:sym typeface="Helvetica World Italics"/>
                </a:rPr>
                <a:t>uditors shouldn’t have to guess.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253613" y="5240191"/>
              <a:ext cx="13810420" cy="82793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4899"/>
                </a:lnSpc>
              </a:pPr>
              <a:r>
                <a:rPr lang="en-US" sz="3499" spc="-52" dirty="0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Every file should narrate a </a:t>
              </a:r>
              <a:r>
                <a:rPr lang="en-US" sz="3499" b="1" spc="-52" dirty="0">
                  <a:solidFill>
                    <a:srgbClr val="FFFFFF"/>
                  </a:solidFill>
                  <a:latin typeface="Helvetica World Bold"/>
                  <a:ea typeface="Helvetica World Bold"/>
                  <a:cs typeface="Helvetica World Bold"/>
                  <a:sym typeface="Helvetica World Bold"/>
                </a:rPr>
                <a:t>clear story</a:t>
              </a:r>
              <a:r>
                <a:rPr lang="en-US" sz="3499" spc="-52" dirty="0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 encompassing:</a:t>
              </a:r>
            </a:p>
            <a:p>
              <a:pPr marL="755642" lvl="1" indent="-377821" algn="l">
                <a:lnSpc>
                  <a:spcPts val="4899"/>
                </a:lnSpc>
                <a:buFont typeface="Arial"/>
                <a:buChar char="•"/>
              </a:pPr>
              <a:r>
                <a:rPr lang="en-US" sz="3499" spc="-52" dirty="0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Why the activity was eligible</a:t>
              </a:r>
            </a:p>
            <a:p>
              <a:pPr marL="755642" lvl="1" indent="-377821" algn="l">
                <a:lnSpc>
                  <a:spcPts val="4899"/>
                </a:lnSpc>
                <a:buFont typeface="Arial"/>
                <a:buChar char="•"/>
              </a:pPr>
              <a:r>
                <a:rPr lang="en-US" sz="3499" spc="-52" dirty="0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How the National Objective was met</a:t>
              </a:r>
            </a:p>
            <a:p>
              <a:pPr marL="755642" lvl="1" indent="-377821" algn="l">
                <a:lnSpc>
                  <a:spcPts val="4899"/>
                </a:lnSpc>
                <a:buFont typeface="Arial"/>
                <a:buChar char="•"/>
              </a:pPr>
              <a:r>
                <a:rPr lang="en-US" sz="3499" spc="-52" dirty="0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Which cross-cutting requirements applied — and how they were satisfied</a:t>
              </a:r>
            </a:p>
            <a:p>
              <a:pPr marL="755642" lvl="1" indent="-377821" algn="l">
                <a:lnSpc>
                  <a:spcPts val="4899"/>
                </a:lnSpc>
                <a:buFont typeface="Arial"/>
                <a:buChar char="•"/>
              </a:pPr>
              <a:r>
                <a:rPr lang="en-US" sz="3499" spc="-52" dirty="0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What was spent and why it was reasonable</a:t>
              </a:r>
            </a:p>
            <a:p>
              <a:pPr marL="755642" lvl="1" indent="-377821" algn="l">
                <a:lnSpc>
                  <a:spcPts val="4899"/>
                </a:lnSpc>
                <a:buFont typeface="Arial"/>
                <a:buChar char="•"/>
              </a:pPr>
              <a:r>
                <a:rPr lang="en-US" sz="3499" spc="-52" dirty="0">
                  <a:solidFill>
                    <a:srgbClr val="FFFFFF"/>
                  </a:solidFill>
                  <a:latin typeface="Helvetica World"/>
                  <a:ea typeface="Helvetica World"/>
                  <a:cs typeface="Helvetica World"/>
                  <a:sym typeface="Helvetica World"/>
                </a:rPr>
                <a:t>What was ultimately accomplished</a:t>
              </a:r>
            </a:p>
            <a:p>
              <a:pPr algn="l">
                <a:lnSpc>
                  <a:spcPts val="4899"/>
                </a:lnSpc>
              </a:pPr>
              <a:endParaRPr lang="en-US" sz="3499" spc="-52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endParaRPr>
            </a:p>
            <a:p>
              <a:pPr algn="l">
                <a:lnSpc>
                  <a:spcPts val="4899"/>
                </a:lnSpc>
              </a:pPr>
              <a:endParaRPr lang="en-US" sz="3499" spc="-52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endParaRPr>
            </a:p>
            <a:p>
              <a:pPr algn="l">
                <a:lnSpc>
                  <a:spcPts val="4899"/>
                </a:lnSpc>
              </a:pPr>
              <a:endParaRPr lang="en-US" sz="3499" spc="-52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endParaRPr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1713C26B-6C04-044A-CA66-4DFF70808039}"/>
              </a:ext>
            </a:extLst>
          </p:cNvPr>
          <p:cNvSpPr/>
          <p:nvPr/>
        </p:nvSpPr>
        <p:spPr>
          <a:xfrm>
            <a:off x="16549517" y="8331371"/>
            <a:ext cx="1571966" cy="1887398"/>
          </a:xfrm>
          <a:custGeom>
            <a:avLst/>
            <a:gdLst/>
            <a:ahLst/>
            <a:cxnLst/>
            <a:rect l="l" t="t" r="r" b="b"/>
            <a:pathLst>
              <a:path w="1571966" h="1887398">
                <a:moveTo>
                  <a:pt x="0" y="0"/>
                </a:moveTo>
                <a:lnTo>
                  <a:pt x="1571966" y="0"/>
                </a:lnTo>
                <a:lnTo>
                  <a:pt x="1571966" y="1887398"/>
                </a:lnTo>
                <a:lnTo>
                  <a:pt x="0" y="1887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70" r="-36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7DC354-4AD3-395F-F3F1-7E7271140B7F}"/>
              </a:ext>
            </a:extLst>
          </p:cNvPr>
          <p:cNvSpPr/>
          <p:nvPr/>
        </p:nvSpPr>
        <p:spPr>
          <a:xfrm>
            <a:off x="14554199" y="0"/>
            <a:ext cx="3727681" cy="10287000"/>
          </a:xfrm>
          <a:prstGeom prst="rect">
            <a:avLst/>
          </a:prstGeom>
          <a:solidFill>
            <a:srgbClr val="009DF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E164413-CCB7-A26D-5393-6C4C67C1FAD3}"/>
              </a:ext>
            </a:extLst>
          </p:cNvPr>
          <p:cNvSpPr/>
          <p:nvPr/>
        </p:nvSpPr>
        <p:spPr>
          <a:xfrm>
            <a:off x="651954" y="8429561"/>
            <a:ext cx="1590739" cy="1590739"/>
          </a:xfrm>
          <a:custGeom>
            <a:avLst/>
            <a:gdLst/>
            <a:ahLst/>
            <a:cxnLst/>
            <a:rect l="l" t="t" r="r" b="b"/>
            <a:pathLst>
              <a:path w="1590739" h="1590739">
                <a:moveTo>
                  <a:pt x="0" y="0"/>
                </a:moveTo>
                <a:lnTo>
                  <a:pt x="1590739" y="0"/>
                </a:lnTo>
                <a:lnTo>
                  <a:pt x="1590739" y="1590739"/>
                </a:lnTo>
                <a:lnTo>
                  <a:pt x="0" y="15907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D7D44C04-2336-E80F-EDAC-86DEC9BF1BE8}"/>
              </a:ext>
            </a:extLst>
          </p:cNvPr>
          <p:cNvSpPr txBox="1"/>
          <p:nvPr/>
        </p:nvSpPr>
        <p:spPr>
          <a:xfrm>
            <a:off x="2266257" y="8696951"/>
            <a:ext cx="8935143" cy="1018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079"/>
              </a:lnSpc>
              <a:spcBef>
                <a:spcPct val="0"/>
              </a:spcBef>
            </a:pPr>
            <a:r>
              <a:rPr lang="en-US" sz="3399" i="1" spc="-50" dirty="0">
                <a:solidFill>
                  <a:srgbClr val="FFFFFF"/>
                </a:solidFill>
                <a:latin typeface="Arial Nova" panose="020B0504020202020204" pitchFamily="34" charset="0"/>
                <a:ea typeface="Helvetica World Bold Italics"/>
                <a:cs typeface="Helvetica World Bold Italics"/>
                <a:sym typeface="Helvetica World Bold Italics"/>
              </a:rPr>
              <a:t>NUGGET: If a stranger can’t follow the story, HUD won’t either.</a:t>
            </a: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598F64D-9266-F943-BE9D-68AD87FDC3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944" y="8171294"/>
            <a:ext cx="1196869" cy="1352982"/>
          </a:xfrm>
          <a:prstGeom prst="rect">
            <a:avLst/>
          </a:prstGeom>
        </p:spPr>
      </p:pic>
      <p:sp>
        <p:nvSpPr>
          <p:cNvPr id="27" name="Freeform 11">
            <a:extLst>
              <a:ext uri="{FF2B5EF4-FFF2-40B4-BE49-F238E27FC236}">
                <a16:creationId xmlns:a16="http://schemas.microsoft.com/office/drawing/2014/main" id="{BB4494E3-2E73-C7FE-DF1A-3C656BDD2F20}"/>
              </a:ext>
            </a:extLst>
          </p:cNvPr>
          <p:cNvSpPr/>
          <p:nvPr/>
        </p:nvSpPr>
        <p:spPr>
          <a:xfrm>
            <a:off x="12860105" y="2158416"/>
            <a:ext cx="5427895" cy="5568464"/>
          </a:xfrm>
          <a:custGeom>
            <a:avLst/>
            <a:gdLst/>
            <a:ahLst/>
            <a:cxnLst/>
            <a:rect l="l" t="t" r="r" b="b"/>
            <a:pathLst>
              <a:path w="5934729" h="4942236">
                <a:moveTo>
                  <a:pt x="0" y="0"/>
                </a:moveTo>
                <a:lnTo>
                  <a:pt x="5934729" y="0"/>
                </a:lnTo>
                <a:lnTo>
                  <a:pt x="5934729" y="4942235"/>
                </a:lnTo>
                <a:lnTo>
                  <a:pt x="0" y="49422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48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2">
            <a:extLst>
              <a:ext uri="{FF2B5EF4-FFF2-40B4-BE49-F238E27FC236}">
                <a16:creationId xmlns:a16="http://schemas.microsoft.com/office/drawing/2014/main" id="{5257CF50-43B6-1ED2-2B91-0EDF651B3B02}"/>
              </a:ext>
            </a:extLst>
          </p:cNvPr>
          <p:cNvSpPr txBox="1"/>
          <p:nvPr/>
        </p:nvSpPr>
        <p:spPr>
          <a:xfrm>
            <a:off x="17487900" y="9734204"/>
            <a:ext cx="800100" cy="34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910</Words>
  <Application>Microsoft Office PowerPoint</Application>
  <PresentationFormat>Custom</PresentationFormat>
  <Paragraphs>151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Helvetica World</vt:lpstr>
      <vt:lpstr>Calibri</vt:lpstr>
      <vt:lpstr>Segoe UI</vt:lpstr>
      <vt:lpstr>Arial</vt:lpstr>
      <vt:lpstr>Aptos</vt:lpstr>
      <vt:lpstr>Arial Nova</vt:lpstr>
      <vt:lpstr>Helvetica World Italics</vt:lpstr>
      <vt:lpstr>Helvetica World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Welcome to the Monitoring-Friendly Zone</dc:title>
  <dc:creator>Rahman, Angela</dc:creator>
  <dc:description>Presentation - Welcome to the Audit-Friendly Zone</dc:description>
  <cp:lastModifiedBy>Rahman, Angela</cp:lastModifiedBy>
  <cp:revision>92</cp:revision>
  <dcterms:created xsi:type="dcterms:W3CDTF">2006-08-16T00:00:00Z</dcterms:created>
  <dcterms:modified xsi:type="dcterms:W3CDTF">2026-01-28T21:18:24Z</dcterms:modified>
  <dc:identifier>DAG863wh7VQ</dc:identifier>
</cp:coreProperties>
</file>